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3.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4.xml" ContentType="application/vnd.openxmlformats-officedocument.presentationml.comments+xml"/>
  <Override PartName="/ppt/notesSlides/notesSlide34.xml" ContentType="application/vnd.openxmlformats-officedocument.presentationml.notesSlide+xml"/>
  <Override PartName="/ppt/comments/comment5.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72" r:id="rId2"/>
    <p:sldId id="256" r:id="rId3"/>
    <p:sldId id="268" r:id="rId4"/>
    <p:sldId id="258" r:id="rId5"/>
    <p:sldId id="257" r:id="rId6"/>
    <p:sldId id="271" r:id="rId7"/>
    <p:sldId id="342" r:id="rId8"/>
    <p:sldId id="306" r:id="rId9"/>
    <p:sldId id="339" r:id="rId10"/>
    <p:sldId id="292" r:id="rId11"/>
    <p:sldId id="346" r:id="rId12"/>
    <p:sldId id="344" r:id="rId13"/>
    <p:sldId id="345" r:id="rId14"/>
    <p:sldId id="277" r:id="rId15"/>
    <p:sldId id="288" r:id="rId16"/>
    <p:sldId id="368" r:id="rId17"/>
    <p:sldId id="369" r:id="rId18"/>
    <p:sldId id="270" r:id="rId19"/>
    <p:sldId id="354" r:id="rId20"/>
    <p:sldId id="355" r:id="rId21"/>
    <p:sldId id="308" r:id="rId22"/>
    <p:sldId id="318" r:id="rId23"/>
    <p:sldId id="335" r:id="rId24"/>
    <p:sldId id="283" r:id="rId25"/>
    <p:sldId id="272" r:id="rId26"/>
    <p:sldId id="362" r:id="rId27"/>
    <p:sldId id="374" r:id="rId28"/>
    <p:sldId id="357" r:id="rId29"/>
    <p:sldId id="309" r:id="rId30"/>
    <p:sldId id="371" r:id="rId31"/>
    <p:sldId id="299" r:id="rId32"/>
    <p:sldId id="273" r:id="rId33"/>
    <p:sldId id="266" r:id="rId34"/>
    <p:sldId id="361" r:id="rId35"/>
    <p:sldId id="341" r:id="rId36"/>
    <p:sldId id="310" r:id="rId37"/>
    <p:sldId id="370" r:id="rId38"/>
    <p:sldId id="301" r:id="rId39"/>
    <p:sldId id="267" r:id="rId40"/>
    <p:sldId id="363" r:id="rId41"/>
    <p:sldId id="294" r:id="rId42"/>
    <p:sldId id="287" r:id="rId43"/>
    <p:sldId id="303" r:id="rId44"/>
    <p:sldId id="264" r:id="rId45"/>
    <p:sldId id="347" r:id="rId46"/>
    <p:sldId id="295" r:id="rId47"/>
    <p:sldId id="343" r:id="rId48"/>
    <p:sldId id="356" r:id="rId49"/>
    <p:sldId id="296" r:id="rId50"/>
    <p:sldId id="360" r:id="rId51"/>
    <p:sldId id="364" r:id="rId52"/>
    <p:sldId id="365" r:id="rId53"/>
    <p:sldId id="366" r:id="rId54"/>
    <p:sldId id="367" r:id="rId55"/>
    <p:sldId id="274" r:id="rId56"/>
    <p:sldId id="307" r:id="rId57"/>
    <p:sldId id="349" r:id="rId58"/>
    <p:sldId id="350" r:id="rId59"/>
    <p:sldId id="275" r:id="rId60"/>
    <p:sldId id="276" r:id="rId61"/>
    <p:sldId id="282" r:id="rId62"/>
    <p:sldId id="286" r:id="rId63"/>
    <p:sldId id="352" r:id="rId64"/>
    <p:sldId id="289" r:id="rId65"/>
    <p:sldId id="373" r:id="rId66"/>
    <p:sldId id="26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tfield Edstrom, Katie" initials="HEK" lastIdx="21" clrIdx="0">
    <p:extLst>
      <p:ext uri="{19B8F6BF-5375-455C-9EA6-DF929625EA0E}">
        <p15:presenceInfo xmlns:p15="http://schemas.microsoft.com/office/powerpoint/2012/main" userId="S::khatfiel@hdrinc.com::6c6de85e-40d4-404c-bd7e-b8b9f08f78fc" providerId="AD"/>
      </p:ext>
    </p:extLst>
  </p:cmAuthor>
  <p:cmAuthor id="2" name="Markt, Jonathan" initials="MJ" lastIdx="23" clrIdx="1">
    <p:extLst>
      <p:ext uri="{19B8F6BF-5375-455C-9EA6-DF929625EA0E}">
        <p15:presenceInfo xmlns:p15="http://schemas.microsoft.com/office/powerpoint/2012/main" userId="S::jmarkt@hdrinc.com::d9b7303d-6671-4ab6-a394-8cca0979fe1d" providerId="AD"/>
      </p:ext>
    </p:extLst>
  </p:cmAuthor>
  <p:cmAuthor id="3" name="LaMar, Maggie" initials="LM" lastIdx="11" clrIdx="2">
    <p:extLst>
      <p:ext uri="{19B8F6BF-5375-455C-9EA6-DF929625EA0E}">
        <p15:presenceInfo xmlns:p15="http://schemas.microsoft.com/office/powerpoint/2012/main" userId="S::MLAMAR@hdrinc.com::624944a0-e73e-4216-bdea-3242470918a7" providerId="AD"/>
      </p:ext>
    </p:extLst>
  </p:cmAuthor>
  <p:cmAuthor id="4" name="Fobian, Neal" initials="FN" lastIdx="9" clrIdx="3">
    <p:extLst>
      <p:ext uri="{19B8F6BF-5375-455C-9EA6-DF929625EA0E}">
        <p15:presenceInfo xmlns:p15="http://schemas.microsoft.com/office/powerpoint/2012/main" userId="S::Neal.Fobian@iowadot.us::54a79665-1f8f-45d6-b2ea-89f007390e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98CB"/>
    <a:srgbClr val="3180B3"/>
    <a:srgbClr val="6098BD"/>
    <a:srgbClr val="CC0099"/>
    <a:srgbClr val="512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4" autoAdjust="0"/>
    <p:restoredTop sz="73790" autoAdjust="0"/>
  </p:normalViewPr>
  <p:slideViewPr>
    <p:cSldViewPr snapToGrid="0">
      <p:cViewPr varScale="1">
        <p:scale>
          <a:sx n="49" d="100"/>
          <a:sy n="49" d="100"/>
        </p:scale>
        <p:origin x="13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1-04-13T06:44:26.946" idx="1">
    <p:pos x="7443" y="3222"/>
    <p:text>For Tier 1 instead of saying FY 2023 – 2027- Say –within the next 5 to 6 years</p:text>
    <p:extLst>
      <p:ext uri="{C676402C-5697-4E1C-873F-D02D1690AC5C}">
        <p15:threadingInfo xmlns:p15="http://schemas.microsoft.com/office/powerpoint/2012/main" timeZoneBias="300"/>
      </p:ext>
    </p:extLst>
  </p:cm>
  <p:cm authorId="4" dt="2021-04-13T06:59:12.534" idx="9">
    <p:pos x="7448" y="3509"/>
    <p:text>For Tier 2 instead of saying FY 2028 – 2032- Say –within the next 6 to 10 years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1-04-13T06:46:53.273" idx="3">
    <p:pos x="7460" y="3161"/>
    <p:text>For Tier 1 instead of saying FY 2023 - 2027 - Say within the next 5 to 6 years</p:text>
    <p:extLst>
      <p:ext uri="{C676402C-5697-4E1C-873F-D02D1690AC5C}">
        <p15:threadingInfo xmlns:p15="http://schemas.microsoft.com/office/powerpoint/2012/main" timeZoneBias="300"/>
      </p:ext>
    </p:extLst>
  </p:cm>
  <p:cm authorId="4" dt="2021-04-13T06:48:15.399" idx="4">
    <p:pos x="7469" y="3480"/>
    <p:text>For Tier 2 instead of saying FY 2028 - 2032-Say withing the next 6 to 10 years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1-04-13T06:50:02.969" idx="5">
    <p:pos x="6501" y="2808"/>
    <p:text>2024 or 2025</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21-04-13T06:51:11.211" idx="6">
    <p:pos x="7005" y="1706"/>
    <p:text>Change finding ini Fiscal Year 2025 to funding around 2025</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21-04-13T06:53:01.945" idx="7">
    <p:pos x="7327" y="2710"/>
    <p:text>For Tier 1 change by fiscal year 2026 to within the next 5 to 6 years</p:text>
    <p:extLst>
      <p:ext uri="{C676402C-5697-4E1C-873F-D02D1690AC5C}">
        <p15:threadingInfo xmlns:p15="http://schemas.microsoft.com/office/powerpoint/2012/main" timeZoneBias="300"/>
      </p:ext>
    </p:extLst>
  </p:cm>
  <p:cm authorId="4" dt="2021-04-13T06:55:21.610" idx="8">
    <p:pos x="7361" y="3207"/>
    <p:text>For Tier 2 change fiscal year 2031 to within the next 6 to 10 years</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CAAF73-B499-4507-BE42-F323CCADEFB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69023EC-B0CB-4BAB-8DC6-E25B86B85D86}">
      <dgm:prSet/>
      <dgm:spPr/>
      <dgm:t>
        <a:bodyPr/>
        <a:lstStyle/>
        <a:p>
          <a:r>
            <a:rPr lang="en-US" dirty="0"/>
            <a:t>The integrated corridor management (ICM) concept provides a framework for </a:t>
          </a:r>
          <a:r>
            <a:rPr lang="en-US" b="1" dirty="0"/>
            <a:t>coordination</a:t>
          </a:r>
          <a:r>
            <a:rPr lang="en-US" dirty="0"/>
            <a:t> among all areas of transportation- making sure we utilize and improve multiple modes and not just freeways.</a:t>
          </a:r>
        </a:p>
      </dgm:t>
    </dgm:pt>
    <dgm:pt modelId="{6E72001C-2864-482C-B0A0-D6DF07C76B68}" type="parTrans" cxnId="{D486A309-7DF3-4CC2-B737-4E8C36796480}">
      <dgm:prSet/>
      <dgm:spPr/>
      <dgm:t>
        <a:bodyPr/>
        <a:lstStyle/>
        <a:p>
          <a:endParaRPr lang="en-US"/>
        </a:p>
      </dgm:t>
    </dgm:pt>
    <dgm:pt modelId="{12A884A0-6837-4524-8E00-8080BA034228}" type="sibTrans" cxnId="{D486A309-7DF3-4CC2-B737-4E8C36796480}">
      <dgm:prSet/>
      <dgm:spPr/>
      <dgm:t>
        <a:bodyPr/>
        <a:lstStyle/>
        <a:p>
          <a:endParaRPr lang="en-US"/>
        </a:p>
      </dgm:t>
    </dgm:pt>
    <dgm:pt modelId="{31685F8D-0923-4C2D-8389-47894129EC58}">
      <dgm:prSet/>
      <dgm:spPr/>
      <dgm:t>
        <a:bodyPr/>
        <a:lstStyle/>
        <a:p>
          <a:r>
            <a:rPr lang="en-US" dirty="0"/>
            <a:t>It is a </a:t>
          </a:r>
          <a:r>
            <a:rPr lang="en-US" b="1" dirty="0"/>
            <a:t>collaboration</a:t>
          </a:r>
          <a:r>
            <a:rPr lang="en-US" dirty="0"/>
            <a:t> of multiple agencies working together to improve transportation in our community as a network and not as separate segments.</a:t>
          </a:r>
        </a:p>
      </dgm:t>
    </dgm:pt>
    <dgm:pt modelId="{82F5CFDE-6F4F-4E63-98D4-DE11CE572EEE}" type="parTrans" cxnId="{6C8A75E8-EB30-497A-AFFB-712AC65CD812}">
      <dgm:prSet/>
      <dgm:spPr/>
      <dgm:t>
        <a:bodyPr/>
        <a:lstStyle/>
        <a:p>
          <a:endParaRPr lang="en-US"/>
        </a:p>
      </dgm:t>
    </dgm:pt>
    <dgm:pt modelId="{64CD51C1-671F-4635-97FA-23445CA3EC0F}" type="sibTrans" cxnId="{6C8A75E8-EB30-497A-AFFB-712AC65CD812}">
      <dgm:prSet/>
      <dgm:spPr/>
      <dgm:t>
        <a:bodyPr/>
        <a:lstStyle/>
        <a:p>
          <a:endParaRPr lang="en-US"/>
        </a:p>
      </dgm:t>
    </dgm:pt>
    <dgm:pt modelId="{B81280E9-4C9E-444A-B8FA-5907A71414E7}" type="pres">
      <dgm:prSet presAssocID="{9ECAAF73-B499-4507-BE42-F323CCADEFB1}" presName="root" presStyleCnt="0">
        <dgm:presLayoutVars>
          <dgm:dir/>
          <dgm:resizeHandles val="exact"/>
        </dgm:presLayoutVars>
      </dgm:prSet>
      <dgm:spPr/>
    </dgm:pt>
    <dgm:pt modelId="{F9165B5C-AACE-4E3A-ABD7-27C5E25D4DF3}" type="pres">
      <dgm:prSet presAssocID="{069023EC-B0CB-4BAB-8DC6-E25B86B85D86}" presName="compNode" presStyleCnt="0"/>
      <dgm:spPr/>
    </dgm:pt>
    <dgm:pt modelId="{98414102-3B36-4972-B105-3354F4AC1801}" type="pres">
      <dgm:prSet presAssocID="{069023EC-B0CB-4BAB-8DC6-E25B86B85D86}" presName="bgRect" presStyleLbl="bgShp" presStyleIdx="0" presStyleCnt="2"/>
      <dgm:spPr/>
    </dgm:pt>
    <dgm:pt modelId="{5EEE2C84-0813-4B7C-9B87-CCB1D5CCF635}" type="pres">
      <dgm:prSet presAssocID="{069023EC-B0CB-4BAB-8DC6-E25B86B85D8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
        </a:ext>
      </dgm:extLst>
    </dgm:pt>
    <dgm:pt modelId="{75B93882-84C8-42FE-95AB-2DD1FB7F8A40}" type="pres">
      <dgm:prSet presAssocID="{069023EC-B0CB-4BAB-8DC6-E25B86B85D86}" presName="spaceRect" presStyleCnt="0"/>
      <dgm:spPr/>
    </dgm:pt>
    <dgm:pt modelId="{48409E32-B481-423B-9712-701BEF02A929}" type="pres">
      <dgm:prSet presAssocID="{069023EC-B0CB-4BAB-8DC6-E25B86B85D86}" presName="parTx" presStyleLbl="revTx" presStyleIdx="0" presStyleCnt="2">
        <dgm:presLayoutVars>
          <dgm:chMax val="0"/>
          <dgm:chPref val="0"/>
        </dgm:presLayoutVars>
      </dgm:prSet>
      <dgm:spPr/>
    </dgm:pt>
    <dgm:pt modelId="{B1A77A25-15F1-430B-ABC4-34F64559D694}" type="pres">
      <dgm:prSet presAssocID="{12A884A0-6837-4524-8E00-8080BA034228}" presName="sibTrans" presStyleCnt="0"/>
      <dgm:spPr/>
    </dgm:pt>
    <dgm:pt modelId="{C783C93F-0C85-4D54-8584-5CCBB13450D7}" type="pres">
      <dgm:prSet presAssocID="{31685F8D-0923-4C2D-8389-47894129EC58}" presName="compNode" presStyleCnt="0"/>
      <dgm:spPr/>
    </dgm:pt>
    <dgm:pt modelId="{A6CF512D-0769-4974-A611-BB364B5D0290}" type="pres">
      <dgm:prSet presAssocID="{31685F8D-0923-4C2D-8389-47894129EC58}" presName="bgRect" presStyleLbl="bgShp" presStyleIdx="1" presStyleCnt="2"/>
      <dgm:spPr/>
    </dgm:pt>
    <dgm:pt modelId="{2F3D356A-313B-4EB7-9AED-5030136B94AC}" type="pres">
      <dgm:prSet presAssocID="{31685F8D-0923-4C2D-8389-47894129EC5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Network"/>
        </a:ext>
      </dgm:extLst>
    </dgm:pt>
    <dgm:pt modelId="{F1035BB3-A7B7-4F85-B911-176922803B48}" type="pres">
      <dgm:prSet presAssocID="{31685F8D-0923-4C2D-8389-47894129EC58}" presName="spaceRect" presStyleCnt="0"/>
      <dgm:spPr/>
    </dgm:pt>
    <dgm:pt modelId="{80867A38-1DE3-4982-8FB6-70A55E715564}" type="pres">
      <dgm:prSet presAssocID="{31685F8D-0923-4C2D-8389-47894129EC58}" presName="parTx" presStyleLbl="revTx" presStyleIdx="1" presStyleCnt="2">
        <dgm:presLayoutVars>
          <dgm:chMax val="0"/>
          <dgm:chPref val="0"/>
        </dgm:presLayoutVars>
      </dgm:prSet>
      <dgm:spPr/>
    </dgm:pt>
  </dgm:ptLst>
  <dgm:cxnLst>
    <dgm:cxn modelId="{5BB05E00-C4F3-44BC-AA15-C3E54DD82E58}" type="presOf" srcId="{069023EC-B0CB-4BAB-8DC6-E25B86B85D86}" destId="{48409E32-B481-423B-9712-701BEF02A929}" srcOrd="0" destOrd="0" presId="urn:microsoft.com/office/officeart/2018/2/layout/IconVerticalSolidList"/>
    <dgm:cxn modelId="{D486A309-7DF3-4CC2-B737-4E8C36796480}" srcId="{9ECAAF73-B499-4507-BE42-F323CCADEFB1}" destId="{069023EC-B0CB-4BAB-8DC6-E25B86B85D86}" srcOrd="0" destOrd="0" parTransId="{6E72001C-2864-482C-B0A0-D6DF07C76B68}" sibTransId="{12A884A0-6837-4524-8E00-8080BA034228}"/>
    <dgm:cxn modelId="{81618755-2AD2-4BBA-9C9D-498C0B87A3E2}" type="presOf" srcId="{31685F8D-0923-4C2D-8389-47894129EC58}" destId="{80867A38-1DE3-4982-8FB6-70A55E715564}" srcOrd="0" destOrd="0" presId="urn:microsoft.com/office/officeart/2018/2/layout/IconVerticalSolidList"/>
    <dgm:cxn modelId="{6C8A75E8-EB30-497A-AFFB-712AC65CD812}" srcId="{9ECAAF73-B499-4507-BE42-F323CCADEFB1}" destId="{31685F8D-0923-4C2D-8389-47894129EC58}" srcOrd="1" destOrd="0" parTransId="{82F5CFDE-6F4F-4E63-98D4-DE11CE572EEE}" sibTransId="{64CD51C1-671F-4635-97FA-23445CA3EC0F}"/>
    <dgm:cxn modelId="{C1FD7BEE-47B8-4F20-86CA-0F58C43BE6AC}" type="presOf" srcId="{9ECAAF73-B499-4507-BE42-F323CCADEFB1}" destId="{B81280E9-4C9E-444A-B8FA-5907A71414E7}" srcOrd="0" destOrd="0" presId="urn:microsoft.com/office/officeart/2018/2/layout/IconVerticalSolidList"/>
    <dgm:cxn modelId="{A1A04071-DCF2-4DAF-8E4A-CA3AF27CC5DE}" type="presParOf" srcId="{B81280E9-4C9E-444A-B8FA-5907A71414E7}" destId="{F9165B5C-AACE-4E3A-ABD7-27C5E25D4DF3}" srcOrd="0" destOrd="0" presId="urn:microsoft.com/office/officeart/2018/2/layout/IconVerticalSolidList"/>
    <dgm:cxn modelId="{0EFB393A-9C73-4D08-907F-9BF27FFDA679}" type="presParOf" srcId="{F9165B5C-AACE-4E3A-ABD7-27C5E25D4DF3}" destId="{98414102-3B36-4972-B105-3354F4AC1801}" srcOrd="0" destOrd="0" presId="urn:microsoft.com/office/officeart/2018/2/layout/IconVerticalSolidList"/>
    <dgm:cxn modelId="{AB159BC9-BCFF-4D23-9918-F98C028A83D8}" type="presParOf" srcId="{F9165B5C-AACE-4E3A-ABD7-27C5E25D4DF3}" destId="{5EEE2C84-0813-4B7C-9B87-CCB1D5CCF635}" srcOrd="1" destOrd="0" presId="urn:microsoft.com/office/officeart/2018/2/layout/IconVerticalSolidList"/>
    <dgm:cxn modelId="{59C7069A-4DAF-4AAE-BFBD-2D2A434226C1}" type="presParOf" srcId="{F9165B5C-AACE-4E3A-ABD7-27C5E25D4DF3}" destId="{75B93882-84C8-42FE-95AB-2DD1FB7F8A40}" srcOrd="2" destOrd="0" presId="urn:microsoft.com/office/officeart/2018/2/layout/IconVerticalSolidList"/>
    <dgm:cxn modelId="{BE1E343A-4289-4712-BDF4-BBA95EB0EEED}" type="presParOf" srcId="{F9165B5C-AACE-4E3A-ABD7-27C5E25D4DF3}" destId="{48409E32-B481-423B-9712-701BEF02A929}" srcOrd="3" destOrd="0" presId="urn:microsoft.com/office/officeart/2018/2/layout/IconVerticalSolidList"/>
    <dgm:cxn modelId="{C81283F6-6159-4AA6-A195-24609814E30B}" type="presParOf" srcId="{B81280E9-4C9E-444A-B8FA-5907A71414E7}" destId="{B1A77A25-15F1-430B-ABC4-34F64559D694}" srcOrd="1" destOrd="0" presId="urn:microsoft.com/office/officeart/2018/2/layout/IconVerticalSolidList"/>
    <dgm:cxn modelId="{8759AE7E-80CA-4A2A-A5E3-DE577821772E}" type="presParOf" srcId="{B81280E9-4C9E-444A-B8FA-5907A71414E7}" destId="{C783C93F-0C85-4D54-8584-5CCBB13450D7}" srcOrd="2" destOrd="0" presId="urn:microsoft.com/office/officeart/2018/2/layout/IconVerticalSolidList"/>
    <dgm:cxn modelId="{53AD3F2F-6863-4233-BDE6-9840AEAA2B3B}" type="presParOf" srcId="{C783C93F-0C85-4D54-8584-5CCBB13450D7}" destId="{A6CF512D-0769-4974-A611-BB364B5D0290}" srcOrd="0" destOrd="0" presId="urn:microsoft.com/office/officeart/2018/2/layout/IconVerticalSolidList"/>
    <dgm:cxn modelId="{6761A5DE-772C-4725-B892-76CD989A05FC}" type="presParOf" srcId="{C783C93F-0C85-4D54-8584-5CCBB13450D7}" destId="{2F3D356A-313B-4EB7-9AED-5030136B94AC}" srcOrd="1" destOrd="0" presId="urn:microsoft.com/office/officeart/2018/2/layout/IconVerticalSolidList"/>
    <dgm:cxn modelId="{9C38C354-8DC2-4684-9966-890FF4DBC321}" type="presParOf" srcId="{C783C93F-0C85-4D54-8584-5CCBB13450D7}" destId="{F1035BB3-A7B7-4F85-B911-176922803B48}" srcOrd="2" destOrd="0" presId="urn:microsoft.com/office/officeart/2018/2/layout/IconVerticalSolidList"/>
    <dgm:cxn modelId="{9FD0278E-F038-4CE0-B383-7E8624638786}" type="presParOf" srcId="{C783C93F-0C85-4D54-8584-5CCBB13450D7}" destId="{80867A38-1DE3-4982-8FB6-70A55E71556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14102-3B36-4972-B105-3354F4AC1801}">
      <dsp:nvSpPr>
        <dsp:cNvPr id="0" name=""/>
        <dsp:cNvSpPr/>
      </dsp:nvSpPr>
      <dsp:spPr>
        <a:xfrm>
          <a:off x="0" y="707092"/>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E2C84-0813-4B7C-9B87-CCB1D5CCF635}">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409E32-B481-423B-9712-701BEF02A929}">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90000"/>
            </a:lnSpc>
            <a:spcBef>
              <a:spcPct val="0"/>
            </a:spcBef>
            <a:spcAft>
              <a:spcPct val="35000"/>
            </a:spcAft>
            <a:buNone/>
          </a:pPr>
          <a:r>
            <a:rPr lang="en-US" sz="2200" kern="1200" dirty="0"/>
            <a:t>The integrated corridor management (ICM) concept provides a framework for </a:t>
          </a:r>
          <a:r>
            <a:rPr lang="en-US" sz="2200" b="1" kern="1200" dirty="0"/>
            <a:t>coordination</a:t>
          </a:r>
          <a:r>
            <a:rPr lang="en-US" sz="2200" kern="1200" dirty="0"/>
            <a:t> among all areas of transportation- making sure we utilize and improve multiple modes and not just freeways.</a:t>
          </a:r>
        </a:p>
      </dsp:txBody>
      <dsp:txXfrm>
        <a:off x="1507738" y="707092"/>
        <a:ext cx="9007861" cy="1305401"/>
      </dsp:txXfrm>
    </dsp:sp>
    <dsp:sp modelId="{A6CF512D-0769-4974-A611-BB364B5D0290}">
      <dsp:nvSpPr>
        <dsp:cNvPr id="0" name=""/>
        <dsp:cNvSpPr/>
      </dsp:nvSpPr>
      <dsp:spPr>
        <a:xfrm>
          <a:off x="0" y="2338844"/>
          <a:ext cx="10515600"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3D356A-313B-4EB7-9AED-5030136B94AC}">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867A38-1DE3-4982-8FB6-70A55E715564}">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90000"/>
            </a:lnSpc>
            <a:spcBef>
              <a:spcPct val="0"/>
            </a:spcBef>
            <a:spcAft>
              <a:spcPct val="35000"/>
            </a:spcAft>
            <a:buNone/>
          </a:pPr>
          <a:r>
            <a:rPr lang="en-US" sz="2200" kern="1200" dirty="0"/>
            <a:t>It is a </a:t>
          </a:r>
          <a:r>
            <a:rPr lang="en-US" sz="2200" b="1" kern="1200" dirty="0"/>
            <a:t>collaboration</a:t>
          </a:r>
          <a:r>
            <a:rPr lang="en-US" sz="2200" kern="1200" dirty="0"/>
            <a:t> of multiple agencies working together to improve transportation in our community as a network and not as separate segments.</a:t>
          </a:r>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062B55-DA99-4116-9989-EEC89124D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BABDB3C-CE4D-4B54-8B87-12FE1127905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B46A-FF1C-4F32-A401-8D391CE4CACD}" type="datetimeFigureOut">
              <a:rPr lang="en-US" smtClean="0"/>
              <a:t>6/16/2021</a:t>
            </a:fld>
            <a:endParaRPr lang="en-US"/>
          </a:p>
        </p:txBody>
      </p:sp>
      <p:sp>
        <p:nvSpPr>
          <p:cNvPr id="4" name="Slide Image Placeholder 3">
            <a:extLst>
              <a:ext uri="{FF2B5EF4-FFF2-40B4-BE49-F238E27FC236}">
                <a16:creationId xmlns:a16="http://schemas.microsoft.com/office/drawing/2014/main" id="{F0175B7C-1AC4-448A-9D39-0F32BEDFFAD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1FE15BE9-33B0-4712-AC34-FF6E116552A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CD220B0-9732-4012-BE8D-804E708AECB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3B9135B9-C9A5-40AD-823A-57CC798E64D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93C1E1-937F-43C0-AACD-6B6229AEA58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1</a:t>
            </a:fld>
            <a:endParaRPr lang="en-US"/>
          </a:p>
        </p:txBody>
      </p:sp>
    </p:spTree>
    <p:extLst>
      <p:ext uri="{BB962C8B-B14F-4D97-AF65-F5344CB8AC3E}">
        <p14:creationId xmlns:p14="http://schemas.microsoft.com/office/powerpoint/2010/main" val="93804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C8AEE53-8EDF-4728-9655-0301E83A6DCC}"/>
              </a:ext>
            </a:extLst>
          </p:cNvPr>
          <p:cNvSpPr>
            <a:spLocks noGrp="1"/>
          </p:cNvSpPr>
          <p:nvPr>
            <p:ph type="body" idx="1"/>
          </p:nvPr>
        </p:nvSpPr>
        <p:spPr/>
        <p:txBody>
          <a:bodyPr/>
          <a:lstStyle/>
          <a:p>
            <a:r>
              <a:rPr lang="en-US" dirty="0"/>
              <a:t>But why ICM for Des Moines? The Des Moines metro area experiences more congestion due to bad weather and traffic incidents compared to the National Averages. This calls for non-traditional solutions instead of only expanding the freeway systems.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422BC7-58E9-4BBD-8EF2-39841611826B}"/>
              </a:ext>
            </a:extLst>
          </p:cNvPr>
          <p:cNvSpPr>
            <a:spLocks noGrp="1"/>
          </p:cNvSpPr>
          <p:nvPr>
            <p:ph type="body" idx="1"/>
          </p:nvPr>
        </p:nvSpPr>
        <p:spPr/>
        <p:txBody>
          <a:bodyPr/>
          <a:lstStyle/>
          <a:p>
            <a:r>
              <a:rPr lang="en-US" dirty="0"/>
              <a:t>Here are the issues identified for the Des Moines metro area during the ICM Visioning Workshop. Read as many items in each category as relevant to the group; recommend at least one per category.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several benefits to ICM strategies:</a:t>
            </a:r>
          </a:p>
          <a:p>
            <a:pPr lvl="0"/>
            <a:r>
              <a:rPr lang="en-US" sz="1200" kern="1200" dirty="0">
                <a:solidFill>
                  <a:schemeClr val="tx1"/>
                </a:solidFill>
                <a:effectLst/>
                <a:latin typeface="+mn-lt"/>
                <a:ea typeface="+mn-ea"/>
                <a:cs typeface="+mn-cs"/>
              </a:rPr>
              <a:t>Fewer traffic incidents, particularly ones that occur as a result of another incident</a:t>
            </a:r>
          </a:p>
          <a:p>
            <a:pPr lvl="0"/>
            <a:r>
              <a:rPr lang="en-US" sz="1200" kern="1200" dirty="0">
                <a:solidFill>
                  <a:schemeClr val="tx1"/>
                </a:solidFill>
                <a:effectLst/>
                <a:latin typeface="+mn-lt"/>
                <a:ea typeface="+mn-ea"/>
                <a:cs typeface="+mn-cs"/>
              </a:rPr>
              <a:t>Safety and mobility improvements due to faster incident response and management</a:t>
            </a:r>
          </a:p>
          <a:p>
            <a:pPr lvl="0"/>
            <a:r>
              <a:rPr lang="en-US" sz="1200" kern="1200" dirty="0">
                <a:solidFill>
                  <a:schemeClr val="tx1"/>
                </a:solidFill>
                <a:effectLst/>
                <a:latin typeface="+mn-lt"/>
                <a:ea typeface="+mn-ea"/>
                <a:cs typeface="+mn-cs"/>
              </a:rPr>
              <a:t>Increased use of other routes or travel options to meet the demand of traffic</a:t>
            </a:r>
          </a:p>
          <a:p>
            <a:pPr lvl="0"/>
            <a:r>
              <a:rPr lang="en-US" sz="1200" kern="1200" dirty="0">
                <a:solidFill>
                  <a:schemeClr val="tx1"/>
                </a:solidFill>
                <a:effectLst/>
                <a:latin typeface="+mn-lt"/>
                <a:ea typeface="+mn-ea"/>
                <a:cs typeface="+mn-cs"/>
              </a:rPr>
              <a:t>Reduced vehicle emissions and fuel consumption resulting from congestion.</a:t>
            </a:r>
          </a:p>
          <a:p>
            <a:pPr lvl="0"/>
            <a:r>
              <a:rPr lang="en-US" sz="1200" kern="1200" dirty="0">
                <a:solidFill>
                  <a:schemeClr val="tx1"/>
                </a:solidFill>
                <a:effectLst/>
                <a:latin typeface="+mn-lt"/>
                <a:ea typeface="+mn-ea"/>
                <a:cs typeface="+mn-cs"/>
              </a:rPr>
              <a:t>Increased or more complete information about other routes or travel options if an incident or traffic congestion does occur.</a:t>
            </a:r>
          </a:p>
          <a:p>
            <a:pPr lvl="0"/>
            <a:r>
              <a:rPr lang="en-US" sz="1200" kern="1200" dirty="0">
                <a:solidFill>
                  <a:schemeClr val="tx1"/>
                </a:solidFill>
                <a:effectLst/>
                <a:latin typeface="+mn-lt"/>
                <a:ea typeface="+mn-ea"/>
                <a:cs typeface="+mn-cs"/>
              </a:rPr>
              <a:t>More predictable travel times.</a:t>
            </a:r>
          </a:p>
          <a:p>
            <a:pPr lvl="0"/>
            <a:r>
              <a:rPr lang="en-US" sz="1200" kern="1200" dirty="0">
                <a:solidFill>
                  <a:schemeClr val="tx1"/>
                </a:solidFill>
                <a:effectLst/>
                <a:latin typeface="+mn-lt"/>
                <a:ea typeface="+mn-ea"/>
                <a:cs typeface="+mn-cs"/>
              </a:rPr>
              <a:t>Ability to more quickly make incident information available on traveler information sources.</a:t>
            </a:r>
          </a:p>
          <a:p>
            <a:pPr fontAlgn="base"/>
            <a:endParaRPr lang="en-US" dirty="0"/>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14</a:t>
            </a:fld>
            <a:endParaRPr lang="en-US" dirty="0"/>
          </a:p>
        </p:txBody>
      </p:sp>
    </p:spTree>
    <p:extLst>
      <p:ext uri="{BB962C8B-B14F-4D97-AF65-F5344CB8AC3E}">
        <p14:creationId xmlns:p14="http://schemas.microsoft.com/office/powerpoint/2010/main" val="1849658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working together, we can identify safe, reliable, and cost-effective solutions for the Des Moines metropolitan area.</a:t>
            </a:r>
          </a:p>
          <a:p>
            <a:r>
              <a:rPr lang="en-US" dirty="0"/>
              <a:t>Results of the online meeting indicate that residents are mostly interested in transportation improvements that don’t involve increasing freeway traffic lanes, but enhancements to public transportation, commuter alternatives, and freeway safety improvements such as ramp metering. </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15</a:t>
            </a:fld>
            <a:endParaRPr lang="en-US"/>
          </a:p>
        </p:txBody>
      </p:sp>
    </p:spTree>
    <p:extLst>
      <p:ext uri="{BB962C8B-B14F-4D97-AF65-F5344CB8AC3E}">
        <p14:creationId xmlns:p14="http://schemas.microsoft.com/office/powerpoint/2010/main" val="3701014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 Moines commuters travel predominately by single passenger vehicle. Bike commuting is the second most popular option, followed by public transportation and carpooling.</a:t>
            </a:r>
          </a:p>
        </p:txBody>
      </p:sp>
      <p:sp>
        <p:nvSpPr>
          <p:cNvPr id="4" name="Slide Number Placeholder 3"/>
          <p:cNvSpPr>
            <a:spLocks noGrp="1"/>
          </p:cNvSpPr>
          <p:nvPr>
            <p:ph type="sldNum" sz="quarter" idx="5"/>
          </p:nvPr>
        </p:nvSpPr>
        <p:spPr/>
        <p:txBody>
          <a:bodyPr/>
          <a:lstStyle/>
          <a:p>
            <a:fld id="{3593C1E1-937F-43C0-AACD-6B6229AEA58A}" type="slidenum">
              <a:rPr lang="en-US" smtClean="0"/>
              <a:t>16</a:t>
            </a:fld>
            <a:endParaRPr lang="en-US"/>
          </a:p>
        </p:txBody>
      </p:sp>
    </p:spTree>
    <p:extLst>
      <p:ext uri="{BB962C8B-B14F-4D97-AF65-F5344CB8AC3E}">
        <p14:creationId xmlns:p14="http://schemas.microsoft.com/office/powerpoint/2010/main" val="914006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 Moines ICM Commuter Survey also asked participants what kind of improvements that want to have made in Des Moines. 33% want methods to improve safety across all systems. 25% want to see improvements that improve congestion on roadways. Other suggested strategies by participants were expanding freeway lanes, improving pedestrian and bicyclist commutes, parking solutions and more accessibility of public transit options.</a:t>
            </a:r>
          </a:p>
        </p:txBody>
      </p:sp>
      <p:sp>
        <p:nvSpPr>
          <p:cNvPr id="4" name="Slide Number Placeholder 3"/>
          <p:cNvSpPr>
            <a:spLocks noGrp="1"/>
          </p:cNvSpPr>
          <p:nvPr>
            <p:ph type="sldNum" sz="quarter" idx="5"/>
          </p:nvPr>
        </p:nvSpPr>
        <p:spPr/>
        <p:txBody>
          <a:bodyPr/>
          <a:lstStyle/>
          <a:p>
            <a:fld id="{3593C1E1-937F-43C0-AACD-6B6229AEA58A}" type="slidenum">
              <a:rPr lang="en-US" smtClean="0"/>
              <a:t>17</a:t>
            </a:fld>
            <a:endParaRPr lang="en-US"/>
          </a:p>
        </p:txBody>
      </p:sp>
    </p:spTree>
    <p:extLst>
      <p:ext uri="{BB962C8B-B14F-4D97-AF65-F5344CB8AC3E}">
        <p14:creationId xmlns:p14="http://schemas.microsoft.com/office/powerpoint/2010/main" val="862735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AD734B7-C540-482D-A933-C88C13DD6A14}"/>
              </a:ext>
            </a:extLst>
          </p:cNvPr>
          <p:cNvSpPr>
            <a:spLocks noGrp="1"/>
          </p:cNvSpPr>
          <p:nvPr>
            <p:ph type="body" idx="1"/>
          </p:nvPr>
        </p:nvSpPr>
        <p:spPr/>
        <p:txBody>
          <a:bodyPr/>
          <a:lstStyle/>
          <a:p>
            <a:r>
              <a:rPr lang="en-US" dirty="0"/>
              <a:t>The elements of the Des Moines ICM strategy are: </a:t>
            </a:r>
          </a:p>
          <a:p>
            <a:r>
              <a:rPr lang="en-US" dirty="0"/>
              <a:t>Public Transportation Management: Improvements to public transit and public education of available options.</a:t>
            </a:r>
          </a:p>
          <a:p>
            <a:r>
              <a:rPr lang="en-US" dirty="0"/>
              <a:t>Travel Demand Management: Spread out commuting so there aren’t as large of peak demands.</a:t>
            </a:r>
          </a:p>
          <a:p>
            <a:r>
              <a:rPr lang="en-US" dirty="0"/>
              <a:t>Infrastructure Enhancement: Installation of tools and systems on the freeway to improve traffic flow and safety, such as ramp meter.</a:t>
            </a:r>
          </a:p>
          <a:p>
            <a:r>
              <a:rPr lang="en-US" dirty="0"/>
              <a:t>Traveler Information: Make it easy for commuters to be informed of traffic incidents and make adjustments to their commute.</a:t>
            </a:r>
          </a:p>
          <a:p>
            <a:r>
              <a:rPr lang="en-US" dirty="0"/>
              <a:t>Arterial Traffic Management: Improve other roadways to enhance traffic flow onto the freeways.</a:t>
            </a:r>
          </a:p>
          <a:p>
            <a:r>
              <a:rPr lang="en-US" dirty="0"/>
              <a:t>Freeway Traffic Management: Adjusting traffic flow on the freeway system.</a:t>
            </a:r>
          </a:p>
          <a:p>
            <a:r>
              <a:rPr lang="en-US" dirty="0"/>
              <a:t>Event Management: Accommodating increased traffic due to an event, such as a game or concert. </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609ABA6-D285-499C-BB86-81A981247D13}"/>
              </a:ext>
            </a:extLst>
          </p:cNvPr>
          <p:cNvSpPr>
            <a:spLocks noGrp="1"/>
          </p:cNvSpPr>
          <p:nvPr>
            <p:ph type="body" idx="1"/>
          </p:nvPr>
        </p:nvSpPr>
        <p:spPr/>
        <p:txBody>
          <a:bodyPr/>
          <a:lstStyle/>
          <a:p>
            <a:r>
              <a:rPr lang="en-US" dirty="0"/>
              <a:t>ICM strategy and planning is underway. A peer exchange workshop took place in May 2021 and the first strategy to be implemented will be ramp meters.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learning early on about these changes coming to your transportation, you’ll be better prepared to acclimate to new road rules and infrastructure. </a:t>
            </a:r>
          </a:p>
          <a:p>
            <a:r>
              <a:rPr lang="en-US" dirty="0"/>
              <a:t>You can also be empowered to enhance your commute after discovering all of the transportation options available to you.</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21</a:t>
            </a:fld>
            <a:endParaRPr lang="en-US"/>
          </a:p>
        </p:txBody>
      </p:sp>
    </p:spTree>
    <p:extLst>
      <p:ext uri="{BB962C8B-B14F-4D97-AF65-F5344CB8AC3E}">
        <p14:creationId xmlns:p14="http://schemas.microsoft.com/office/powerpoint/2010/main" val="1525495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4A3DA3-1ACD-4C63-A267-9503E1FC75FA}"/>
              </a:ext>
            </a:extLst>
          </p:cNvPr>
          <p:cNvSpPr>
            <a:spLocks noGrp="1"/>
          </p:cNvSpPr>
          <p:nvPr>
            <p:ph type="body" idx="1"/>
          </p:nvPr>
        </p:nvSpPr>
        <p:spPr/>
        <p:txBody>
          <a:bodyPr/>
          <a:lstStyle/>
          <a:p>
            <a:r>
              <a:rPr lang="en-US" dirty="0"/>
              <a:t>Iowa DOT is currently in the process of programming study recommendations. This map shares the recommended improvements for the first 5 years of improvements.</a:t>
            </a:r>
          </a:p>
          <a:p>
            <a:endParaRPr lang="en-US" dirty="0"/>
          </a:p>
          <a:p>
            <a:r>
              <a:rPr lang="en-US" dirty="0"/>
              <a:t>Ramp Metering along Interstate 235 – Eastbound between the Southwest </a:t>
            </a:r>
            <a:r>
              <a:rPr lang="en-US" dirty="0" err="1"/>
              <a:t>MixMaster</a:t>
            </a:r>
            <a:r>
              <a:rPr lang="en-US" dirty="0"/>
              <a:t> and 63</a:t>
            </a:r>
            <a:r>
              <a:rPr lang="en-US" baseline="30000" dirty="0"/>
              <a:t>rd</a:t>
            </a:r>
            <a:r>
              <a:rPr lang="en-US" dirty="0"/>
              <a:t> Street – also Westbound from 2</a:t>
            </a:r>
            <a:r>
              <a:rPr lang="en-US" baseline="30000" dirty="0"/>
              <a:t>nd</a:t>
            </a:r>
            <a:r>
              <a:rPr lang="en-US" dirty="0"/>
              <a:t> Avenue to 63</a:t>
            </a:r>
            <a:r>
              <a:rPr lang="en-US" baseline="30000" dirty="0"/>
              <a:t>rd</a:t>
            </a:r>
            <a:r>
              <a:rPr lang="en-US" dirty="0"/>
              <a:t> Street</a:t>
            </a:r>
          </a:p>
          <a:p>
            <a:endParaRPr lang="en-US" dirty="0"/>
          </a:p>
          <a:p>
            <a:r>
              <a:rPr lang="en-US" dirty="0"/>
              <a:t>Dynamic Shoulder Use in both directions on Interstate 35/80 between 86</a:t>
            </a:r>
            <a:r>
              <a:rPr lang="en-US" baseline="30000" dirty="0"/>
              <a:t>th</a:t>
            </a:r>
            <a:r>
              <a:rPr lang="en-US" dirty="0"/>
              <a:t> Street and the Northeast </a:t>
            </a:r>
            <a:r>
              <a:rPr lang="en-US" dirty="0" err="1"/>
              <a:t>MixMaster</a:t>
            </a:r>
            <a:endParaRPr lang="en-US" dirty="0"/>
          </a:p>
          <a:p>
            <a:endParaRPr lang="en-US" dirty="0"/>
          </a:p>
          <a:p>
            <a:r>
              <a:rPr lang="en-US" dirty="0"/>
              <a:t>Queue Warning (overhead message signs and new detection capabilities) on Interstate 35/80 between the Southwest </a:t>
            </a:r>
            <a:r>
              <a:rPr lang="en-US" dirty="0" err="1"/>
              <a:t>MixMaster</a:t>
            </a:r>
            <a:r>
              <a:rPr lang="en-US" dirty="0"/>
              <a:t> and IA 141 – also on Interstate 235 northbound continuing north on Interstate 35 up to E 1</a:t>
            </a:r>
            <a:r>
              <a:rPr lang="en-US" baseline="30000" dirty="0"/>
              <a:t>st</a:t>
            </a:r>
            <a:r>
              <a:rPr lang="en-US" dirty="0"/>
              <a:t> Street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Adjust agenda to slide content selected for the presentation. </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3</a:t>
            </a:fld>
            <a:endParaRPr lang="en-US"/>
          </a:p>
        </p:txBody>
      </p:sp>
    </p:spTree>
    <p:extLst>
      <p:ext uri="{BB962C8B-B14F-4D97-AF65-F5344CB8AC3E}">
        <p14:creationId xmlns:p14="http://schemas.microsoft.com/office/powerpoint/2010/main" val="3892464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6A28AB-27C8-49B3-AFF5-F340C1398A27}"/>
              </a:ext>
            </a:extLst>
          </p:cNvPr>
          <p:cNvSpPr>
            <a:spLocks noGrp="1"/>
          </p:cNvSpPr>
          <p:nvPr>
            <p:ph type="body" idx="1"/>
          </p:nvPr>
        </p:nvSpPr>
        <p:spPr/>
        <p:txBody>
          <a:bodyPr/>
          <a:lstStyle/>
          <a:p>
            <a:r>
              <a:rPr lang="en-US" dirty="0"/>
              <a:t>In the next 5 years, new deployments of advanced freeway strategies will be prioritized</a:t>
            </a:r>
          </a:p>
          <a:p>
            <a:endParaRPr lang="en-US" dirty="0"/>
          </a:p>
          <a:p>
            <a:r>
              <a:rPr lang="en-US" dirty="0"/>
              <a:t>Dynamic Shoulder Use on Interstate 235 between the Southwest </a:t>
            </a:r>
            <a:r>
              <a:rPr lang="en-US" dirty="0" err="1"/>
              <a:t>MixMaster</a:t>
            </a:r>
            <a:r>
              <a:rPr lang="en-US" dirty="0"/>
              <a:t> and 63</a:t>
            </a:r>
            <a:r>
              <a:rPr lang="en-US" baseline="30000" dirty="0"/>
              <a:t>rd</a:t>
            </a:r>
            <a:r>
              <a:rPr lang="en-US" dirty="0"/>
              <a:t> Street</a:t>
            </a:r>
          </a:p>
          <a:p>
            <a:endParaRPr lang="en-US" dirty="0"/>
          </a:p>
          <a:p>
            <a:r>
              <a:rPr lang="en-US" dirty="0"/>
              <a:t>Ramp Metering southbound on Interstate 35 / 80 from IA 141 to the Southwest </a:t>
            </a:r>
            <a:r>
              <a:rPr lang="en-US" dirty="0" err="1"/>
              <a:t>MixMaster</a:t>
            </a:r>
            <a:endParaRPr lang="en-US" dirty="0"/>
          </a:p>
          <a:p>
            <a:endParaRPr lang="en-US" dirty="0"/>
          </a:p>
          <a:p>
            <a:r>
              <a:rPr lang="en-US" dirty="0"/>
              <a:t>Dynamic Speed Advisories between Merle Hay Road and US 65 on Interstate 35 / 80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way to reduce traffic congestion and increase freeway safety is to install ramp meters.</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24</a:t>
            </a:fld>
            <a:endParaRPr lang="en-US"/>
          </a:p>
        </p:txBody>
      </p:sp>
    </p:spTree>
    <p:extLst>
      <p:ext uri="{BB962C8B-B14F-4D97-AF65-F5344CB8AC3E}">
        <p14:creationId xmlns:p14="http://schemas.microsoft.com/office/powerpoint/2010/main" val="2379343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Ramp meters are easy-to-use traffic signals added to freeway on-ramps to help you safely merge during peak hours. They are installed on freeway on-ramps to control the frequency at which vehicles enter the flow of traffic on the freeway. By limiting the number of vehicles that can enter the freeway at the same time, safety improves – crashes are reduced by up to 40%. Traffic back-ups often start when too much traffic hits at once. Ramp meters the mainline freeway operations have fewer hard stops, also improving travel times.</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25</a:t>
            </a:fld>
            <a:endParaRPr lang="en-US"/>
          </a:p>
        </p:txBody>
      </p:sp>
    </p:spTree>
    <p:extLst>
      <p:ext uri="{BB962C8B-B14F-4D97-AF65-F5344CB8AC3E}">
        <p14:creationId xmlns:p14="http://schemas.microsoft.com/office/powerpoint/2010/main" val="3974558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were ramp meters selected for the Des Moines ICM project? Traffic growth in the Des Moines metro area has led to stop and go conditions on I-235 in peak travel periods. Traditional freeway widening would not be as effective at reducing crashes or improving travel reliability and traffic flow. Ramp metering has proven to address project goals and be cost effective to support expedited project delivery.</a:t>
            </a:r>
          </a:p>
        </p:txBody>
      </p:sp>
      <p:sp>
        <p:nvSpPr>
          <p:cNvPr id="4" name="Slide Number Placeholder 3"/>
          <p:cNvSpPr>
            <a:spLocks noGrp="1"/>
          </p:cNvSpPr>
          <p:nvPr>
            <p:ph type="sldNum" sz="quarter" idx="5"/>
          </p:nvPr>
        </p:nvSpPr>
        <p:spPr/>
        <p:txBody>
          <a:bodyPr/>
          <a:lstStyle/>
          <a:p>
            <a:fld id="{3593C1E1-937F-43C0-AACD-6B6229AEA58A}" type="slidenum">
              <a:rPr lang="en-US" smtClean="0"/>
              <a:t>26</a:t>
            </a:fld>
            <a:endParaRPr lang="en-US"/>
          </a:p>
        </p:txBody>
      </p:sp>
    </p:spTree>
    <p:extLst>
      <p:ext uri="{BB962C8B-B14F-4D97-AF65-F5344CB8AC3E}">
        <p14:creationId xmlns:p14="http://schemas.microsoft.com/office/powerpoint/2010/main" val="261021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Research in Miami, Florida found freeway crashes decreased by 41 % when ramp meters were operational. By only allowing one vehicle to enter the freeway at a time, ramp meters harmonize traffic flow and level out differential speeds, which reduces hard-braking and sudden lane-changing events. This reduces the chances of rear-end and sideswipe crashes, which account for over 90 % of crashes on I-235 during the evening peak hours.</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27</a:t>
            </a:fld>
            <a:endParaRPr lang="en-US"/>
          </a:p>
        </p:txBody>
      </p:sp>
    </p:spTree>
    <p:extLst>
      <p:ext uri="{BB962C8B-B14F-4D97-AF65-F5344CB8AC3E}">
        <p14:creationId xmlns:p14="http://schemas.microsoft.com/office/powerpoint/2010/main" val="389518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Drivers will treat ramp meters the same as any other traffic signal they encounter on the road.</a:t>
            </a:r>
          </a:p>
          <a:p>
            <a:pPr lvl="0"/>
            <a:r>
              <a:rPr lang="en-US" sz="1200" b="1" kern="1200" dirty="0">
                <a:solidFill>
                  <a:schemeClr val="tx1"/>
                </a:solidFill>
                <a:effectLst/>
                <a:latin typeface="+mn-lt"/>
                <a:ea typeface="+mn-ea"/>
                <a:cs typeface="+mn-cs"/>
              </a:rPr>
              <a:t>Merging with an active ramp meter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the meter is active, stop at the red light. Wait your turn. Proceed when green.</a:t>
            </a:r>
          </a:p>
          <a:p>
            <a:pPr lvl="0"/>
            <a:r>
              <a:rPr lang="en-US" sz="1200" kern="1200" dirty="0">
                <a:solidFill>
                  <a:schemeClr val="tx1"/>
                </a:solidFill>
                <a:effectLst/>
                <a:latin typeface="+mn-lt"/>
                <a:ea typeface="+mn-ea"/>
                <a:cs typeface="+mn-cs"/>
              </a:rPr>
              <a:t>Only one vehicle can proceed through the green light when metering is in use</a:t>
            </a:r>
          </a:p>
          <a:p>
            <a:pPr lvl="0"/>
            <a:r>
              <a:rPr lang="en-US" sz="1200" b="1" kern="1200" dirty="0">
                <a:solidFill>
                  <a:schemeClr val="tx1"/>
                </a:solidFill>
                <a:effectLst/>
                <a:latin typeface="+mn-lt"/>
                <a:ea typeface="+mn-ea"/>
                <a:cs typeface="+mn-cs"/>
              </a:rPr>
              <a:t>Merging when ramp meter is inactive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the meter is inactive, proceed through the green light. Do not stop. Safely merge.</a:t>
            </a:r>
          </a:p>
          <a:p>
            <a:pPr lvl="0"/>
            <a:r>
              <a:rPr lang="en-US" sz="1200" b="1" kern="1200" dirty="0">
                <a:solidFill>
                  <a:schemeClr val="tx1"/>
                </a:solidFill>
                <a:effectLst/>
                <a:latin typeface="+mn-lt"/>
                <a:ea typeface="+mn-ea"/>
                <a:cs typeface="+mn-cs"/>
              </a:rPr>
              <a:t>Always check the light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Ramp meters adjust to traffic. Always check the light before merging!</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28</a:t>
            </a:fld>
            <a:endParaRPr lang="en-US"/>
          </a:p>
        </p:txBody>
      </p:sp>
    </p:spTree>
    <p:extLst>
      <p:ext uri="{BB962C8B-B14F-4D97-AF65-F5344CB8AC3E}">
        <p14:creationId xmlns:p14="http://schemas.microsoft.com/office/powerpoint/2010/main" val="1369758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Planning for ramp meters are underway. The pilot project is not currently funded in the Iowa Statewide Transportation Improvement Program but is targeted for funding in Fiscal Year 2023. Once funded, construction and installation will take approximately 12 months. Current plans have ramp meter operational in 2024 or 2025.</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29</a:t>
            </a:fld>
            <a:endParaRPr lang="en-US"/>
          </a:p>
        </p:txBody>
      </p:sp>
    </p:spTree>
    <p:extLst>
      <p:ext uri="{BB962C8B-B14F-4D97-AF65-F5344CB8AC3E}">
        <p14:creationId xmlns:p14="http://schemas.microsoft.com/office/powerpoint/2010/main" val="2745748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3CA0D16-FA2A-4487-847B-3C75307E43E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 we mentioned, traffic growth in the Des Moines metro area has led to stop and go conditions on I-235 in peak travel periods. Therefore, ramp meters are planned to be installed mostly along I-235 in these ramp locations:  </a:t>
            </a:r>
          </a:p>
          <a:p>
            <a:r>
              <a:rPr lang="en-US" sz="1200" kern="1200" dirty="0">
                <a:solidFill>
                  <a:schemeClr val="tx1"/>
                </a:solidFill>
                <a:effectLst/>
                <a:latin typeface="+mn-lt"/>
                <a:ea typeface="+mn-ea"/>
                <a:cs typeface="+mn-cs"/>
              </a:rPr>
              <a:t>Interstate 235 – Eastbound Direction of Travel Only</a:t>
            </a:r>
          </a:p>
          <a:p>
            <a:pPr lvl="0"/>
            <a:r>
              <a:rPr lang="en-US" sz="1200" kern="1200" dirty="0">
                <a:solidFill>
                  <a:schemeClr val="tx1"/>
                </a:solidFill>
                <a:effectLst/>
                <a:latin typeface="+mn-lt"/>
                <a:ea typeface="+mn-ea"/>
                <a:cs typeface="+mn-cs"/>
              </a:rPr>
              <a:t>50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Street</a:t>
            </a:r>
          </a:p>
          <a:p>
            <a:pPr lvl="0"/>
            <a:r>
              <a:rPr lang="en-US" sz="1200" kern="1200" dirty="0">
                <a:solidFill>
                  <a:schemeClr val="tx1"/>
                </a:solidFill>
                <a:effectLst/>
                <a:latin typeface="+mn-lt"/>
                <a:ea typeface="+mn-ea"/>
                <a:cs typeface="+mn-cs"/>
              </a:rPr>
              <a:t>Valley West Drive (on-loop)</a:t>
            </a:r>
          </a:p>
          <a:p>
            <a:pPr lvl="0"/>
            <a:r>
              <a:rPr lang="en-US" sz="1200" kern="1200" dirty="0">
                <a:solidFill>
                  <a:schemeClr val="tx1"/>
                </a:solidFill>
                <a:effectLst/>
                <a:latin typeface="+mn-lt"/>
                <a:ea typeface="+mn-ea"/>
                <a:cs typeface="+mn-cs"/>
              </a:rPr>
              <a:t>Valley West Drive (on-ramp)</a:t>
            </a:r>
          </a:p>
          <a:p>
            <a:pPr lvl="0"/>
            <a:r>
              <a:rPr lang="en-US" sz="1200" kern="1200" dirty="0">
                <a:solidFill>
                  <a:schemeClr val="tx1"/>
                </a:solidFill>
                <a:effectLst/>
                <a:latin typeface="+mn-lt"/>
                <a:ea typeface="+mn-ea"/>
                <a:cs typeface="+mn-cs"/>
              </a:rPr>
              <a:t>22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Street</a:t>
            </a:r>
          </a:p>
          <a:p>
            <a:pPr lvl="0"/>
            <a:r>
              <a:rPr lang="en-US" sz="1200" kern="1200" dirty="0">
                <a:solidFill>
                  <a:schemeClr val="tx1"/>
                </a:solidFill>
                <a:effectLst/>
                <a:latin typeface="+mn-lt"/>
                <a:ea typeface="+mn-ea"/>
                <a:cs typeface="+mn-cs"/>
              </a:rPr>
              <a:t>73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Street</a:t>
            </a:r>
          </a:p>
          <a:p>
            <a:pPr lvl="0"/>
            <a:r>
              <a:rPr lang="en-US" sz="1200" kern="1200" dirty="0">
                <a:solidFill>
                  <a:schemeClr val="tx1"/>
                </a:solidFill>
                <a:effectLst/>
                <a:latin typeface="+mn-lt"/>
                <a:ea typeface="+mn-ea"/>
                <a:cs typeface="+mn-cs"/>
              </a:rPr>
              <a:t>63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Street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Interstate 235 – Westbound Direction of Travel Only</a:t>
            </a:r>
          </a:p>
          <a:p>
            <a:pPr lvl="0"/>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Avenue</a:t>
            </a:r>
          </a:p>
          <a:p>
            <a:pPr lvl="0"/>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Street</a:t>
            </a:r>
          </a:p>
          <a:p>
            <a:pPr lvl="0"/>
            <a:r>
              <a:rPr lang="en-US" sz="1200" kern="1200" dirty="0">
                <a:solidFill>
                  <a:schemeClr val="tx1"/>
                </a:solidFill>
                <a:effectLst/>
                <a:latin typeface="+mn-lt"/>
                <a:ea typeface="+mn-ea"/>
                <a:cs typeface="+mn-cs"/>
              </a:rPr>
              <a:t>Keosauqua Way</a:t>
            </a:r>
          </a:p>
          <a:p>
            <a:pPr lvl="0"/>
            <a:r>
              <a:rPr lang="en-US" sz="1200" kern="1200" dirty="0">
                <a:solidFill>
                  <a:schemeClr val="tx1"/>
                </a:solidFill>
                <a:effectLst/>
                <a:latin typeface="+mn-lt"/>
                <a:ea typeface="+mn-ea"/>
                <a:cs typeface="+mn-cs"/>
              </a:rPr>
              <a:t>19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Street (also known as MLK Parkway Northbound)</a:t>
            </a:r>
          </a:p>
          <a:p>
            <a:pPr lvl="0"/>
            <a:r>
              <a:rPr lang="en-US" sz="1200" kern="1200" dirty="0">
                <a:solidFill>
                  <a:schemeClr val="tx1"/>
                </a:solidFill>
                <a:effectLst/>
                <a:latin typeface="+mn-lt"/>
                <a:ea typeface="+mn-ea"/>
                <a:cs typeface="+mn-cs"/>
              </a:rPr>
              <a:t>MLK Parkway Southbound</a:t>
            </a:r>
          </a:p>
          <a:p>
            <a:pPr lvl="0"/>
            <a:r>
              <a:rPr lang="en-US" sz="1200" kern="1200" dirty="0">
                <a:solidFill>
                  <a:schemeClr val="tx1"/>
                </a:solidFill>
                <a:effectLst/>
                <a:latin typeface="+mn-lt"/>
                <a:ea typeface="+mn-ea"/>
                <a:cs typeface="+mn-cs"/>
              </a:rPr>
              <a:t>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Street</a:t>
            </a:r>
          </a:p>
          <a:p>
            <a:pPr lvl="0"/>
            <a:r>
              <a:rPr lang="en-US" sz="1200" kern="1200" dirty="0">
                <a:solidFill>
                  <a:schemeClr val="tx1"/>
                </a:solidFill>
                <a:effectLst/>
                <a:latin typeface="+mn-lt"/>
                <a:ea typeface="+mn-ea"/>
                <a:cs typeface="+mn-cs"/>
              </a:rPr>
              <a:t>42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Street</a:t>
            </a:r>
          </a:p>
          <a:p>
            <a:pPr lvl="0"/>
            <a:r>
              <a:rPr lang="en-US" sz="1200" kern="1200" dirty="0">
                <a:solidFill>
                  <a:schemeClr val="tx1"/>
                </a:solidFill>
                <a:effectLst/>
                <a:latin typeface="+mn-lt"/>
                <a:ea typeface="+mn-ea"/>
                <a:cs typeface="+mn-cs"/>
              </a:rPr>
              <a:t>63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Street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Ramp meters are also planned on Interstate 35/80 at:</a:t>
            </a:r>
          </a:p>
          <a:p>
            <a:pPr lvl="0"/>
            <a:r>
              <a:rPr lang="en-US" sz="1200" kern="1200" dirty="0">
                <a:solidFill>
                  <a:schemeClr val="tx1"/>
                </a:solidFill>
                <a:effectLst/>
                <a:latin typeface="+mn-lt"/>
                <a:ea typeface="+mn-ea"/>
                <a:cs typeface="+mn-cs"/>
              </a:rPr>
              <a:t>Merle Hay Rd on-ramp to eastbound travel</a:t>
            </a:r>
          </a:p>
          <a:p>
            <a:pPr lvl="0"/>
            <a:r>
              <a:rPr lang="en-US" sz="1200" kern="1200" dirty="0">
                <a:solidFill>
                  <a:schemeClr val="tx1"/>
                </a:solidFill>
                <a:effectLst/>
                <a:latin typeface="+mn-lt"/>
                <a:ea typeface="+mn-ea"/>
                <a:cs typeface="+mn-cs"/>
              </a:rPr>
              <a:t>NW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Avenue on-ramp to westbound travel</a:t>
            </a:r>
          </a:p>
          <a:p>
            <a:endParaRPr lang="en-US" dirty="0"/>
          </a:p>
        </p:txBody>
      </p:sp>
    </p:spTree>
    <p:extLst>
      <p:ext uri="{BB962C8B-B14F-4D97-AF65-F5344CB8AC3E}">
        <p14:creationId xmlns:p14="http://schemas.microsoft.com/office/powerpoint/2010/main" val="565740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Ramp meters will provide many benefits to the Des Moines metro area, including: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Controls traffic entering the freeway</a:t>
            </a:r>
          </a:p>
          <a:p>
            <a:r>
              <a:rPr lang="en-US" sz="1200" kern="1200" dirty="0">
                <a:solidFill>
                  <a:schemeClr val="tx1"/>
                </a:solidFill>
                <a:effectLst/>
                <a:latin typeface="+mn-lt"/>
                <a:ea typeface="+mn-ea"/>
                <a:cs typeface="+mn-cs"/>
              </a:rPr>
              <a:t>2. Creates larger gaps in traffic to allow for safer merging</a:t>
            </a:r>
          </a:p>
          <a:p>
            <a:r>
              <a:rPr lang="en-US" sz="1200" kern="1200" dirty="0">
                <a:solidFill>
                  <a:schemeClr val="tx1"/>
                </a:solidFill>
                <a:effectLst/>
                <a:latin typeface="+mn-lt"/>
                <a:ea typeface="+mn-ea"/>
                <a:cs typeface="+mn-cs"/>
              </a:rPr>
              <a:t>3. Flexible to traffic flow</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31</a:t>
            </a:fld>
            <a:endParaRPr lang="en-US"/>
          </a:p>
        </p:txBody>
      </p:sp>
    </p:spTree>
    <p:extLst>
      <p:ext uri="{BB962C8B-B14F-4D97-AF65-F5344CB8AC3E}">
        <p14:creationId xmlns:p14="http://schemas.microsoft.com/office/powerpoint/2010/main" val="2176093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ICM tactic planned for Des Moines is Dynamic Shoulder Use, or part-time shoulder use. </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32</a:t>
            </a:fld>
            <a:endParaRPr lang="en-US"/>
          </a:p>
        </p:txBody>
      </p:sp>
    </p:spTree>
    <p:extLst>
      <p:ext uri="{BB962C8B-B14F-4D97-AF65-F5344CB8AC3E}">
        <p14:creationId xmlns:p14="http://schemas.microsoft.com/office/powerpoint/2010/main" val="59932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7CADBD4-BE21-4074-8D77-83A3B069CAC5}"/>
              </a:ext>
            </a:extLst>
          </p:cNvPr>
          <p:cNvSpPr>
            <a:spLocks noGrp="1"/>
          </p:cNvSpPr>
          <p:nvPr>
            <p:ph type="body" idx="1"/>
          </p:nvPr>
        </p:nvSpPr>
        <p:spPr/>
        <p:txBody>
          <a:bodyPr/>
          <a:lstStyle/>
          <a:p>
            <a:r>
              <a:rPr lang="en-US" dirty="0"/>
              <a:t>Integrated Corridor Management focuses on solutions for different modes of transportation. The goal is to help all modes of transportation work more seamlessly together throughout the region. This solution also saves money compared to projects that simply expand the road and bridge system.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Dynamic part-time shoulder use allows for general purpose traffic to use the shoulder as a travel lane as needed based on real-time traffic conditions. Signage will be place overhead to alert traffic of upcoming lane changes to allow for seamless merging. In the event of a crash, heavy congestion or other special event, the signal above the shoulder lane will switch from a red x to a green arrow, indicating that passenger vehicles may use that lane. Dynamic shoulder is planned for I-35/80 between 86th Street and the Northeast Mixmaster.</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33</a:t>
            </a:fld>
            <a:endParaRPr lang="en-US"/>
          </a:p>
        </p:txBody>
      </p:sp>
    </p:spTree>
    <p:extLst>
      <p:ext uri="{BB962C8B-B14F-4D97-AF65-F5344CB8AC3E}">
        <p14:creationId xmlns:p14="http://schemas.microsoft.com/office/powerpoint/2010/main" val="1687018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Dynamic Shouldering address the need for enhanced mobility, improved reliability, and better flexibility. Adding a new temporary lane when traffic backs up, it will increase flow and reduce travel times. It’s also less costly and less impactful to the environment than traditional expanding of freeway lanes. </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34</a:t>
            </a:fld>
            <a:endParaRPr lang="en-US"/>
          </a:p>
        </p:txBody>
      </p:sp>
    </p:spTree>
    <p:extLst>
      <p:ext uri="{BB962C8B-B14F-4D97-AF65-F5344CB8AC3E}">
        <p14:creationId xmlns:p14="http://schemas.microsoft.com/office/powerpoint/2010/main" val="2283588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part-time shoulder use allows for general purpose traffic to temporarily use the shoulder as a travel lane as needed based on real-time traffic conditions. When heavy congestion, special events or crashes impact traffic flow, the shoulder can be opened up to passenger vehicles. A green arrow will illuminate when passenger vehicles are allowed to use the part-time lane.</a:t>
            </a:r>
          </a:p>
        </p:txBody>
      </p:sp>
      <p:sp>
        <p:nvSpPr>
          <p:cNvPr id="4" name="Slide Number Placeholder 3"/>
          <p:cNvSpPr>
            <a:spLocks noGrp="1"/>
          </p:cNvSpPr>
          <p:nvPr>
            <p:ph type="sldNum" sz="quarter" idx="5"/>
          </p:nvPr>
        </p:nvSpPr>
        <p:spPr/>
        <p:txBody>
          <a:bodyPr/>
          <a:lstStyle/>
          <a:p>
            <a:fld id="{3593C1E1-937F-43C0-AACD-6B6229AEA58A}" type="slidenum">
              <a:rPr lang="en-US" smtClean="0"/>
              <a:t>35</a:t>
            </a:fld>
            <a:endParaRPr lang="en-US"/>
          </a:p>
        </p:txBody>
      </p:sp>
    </p:spTree>
    <p:extLst>
      <p:ext uri="{BB962C8B-B14F-4D97-AF65-F5344CB8AC3E}">
        <p14:creationId xmlns:p14="http://schemas.microsoft.com/office/powerpoint/2010/main" val="478437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for dynamic shoulder use are already underway. The project is not currently in the Iowa Statewide Transportation Improvement Program but is targeted for funding around 2025. Once granted, construction will take approximately 15 months and scheduled to begin in 2025 or 2026.</a:t>
            </a:r>
          </a:p>
        </p:txBody>
      </p:sp>
      <p:sp>
        <p:nvSpPr>
          <p:cNvPr id="4" name="Slide Number Placeholder 3"/>
          <p:cNvSpPr>
            <a:spLocks noGrp="1"/>
          </p:cNvSpPr>
          <p:nvPr>
            <p:ph type="sldNum" sz="quarter" idx="5"/>
          </p:nvPr>
        </p:nvSpPr>
        <p:spPr/>
        <p:txBody>
          <a:bodyPr/>
          <a:lstStyle/>
          <a:p>
            <a:fld id="{3593C1E1-937F-43C0-AACD-6B6229AEA58A}" type="slidenum">
              <a:rPr lang="en-US" smtClean="0"/>
              <a:t>36</a:t>
            </a:fld>
            <a:endParaRPr lang="en-US"/>
          </a:p>
        </p:txBody>
      </p:sp>
    </p:spTree>
    <p:extLst>
      <p:ext uri="{BB962C8B-B14F-4D97-AF65-F5344CB8AC3E}">
        <p14:creationId xmlns:p14="http://schemas.microsoft.com/office/powerpoint/2010/main" val="3356332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3CA0D16-FA2A-4487-847B-3C75307E43EE}"/>
              </a:ext>
            </a:extLst>
          </p:cNvPr>
          <p:cNvSpPr>
            <a:spLocks noGrp="1"/>
          </p:cNvSpPr>
          <p:nvPr>
            <p:ph type="body" idx="1"/>
          </p:nvPr>
        </p:nvSpPr>
        <p:spPr/>
        <p:txBody>
          <a:bodyPr/>
          <a:lstStyle/>
          <a:p>
            <a:r>
              <a:rPr lang="en-US" dirty="0"/>
              <a:t>Dynamic Shoulder Use is recommended for I-35 / I-80 between 86th Street and the Northeast </a:t>
            </a:r>
            <a:r>
              <a:rPr lang="en-US" dirty="0" err="1"/>
              <a:t>MixMaster</a:t>
            </a:r>
            <a:r>
              <a:rPr lang="en-US" dirty="0"/>
              <a:t> in Tier 1 within the next 5 to 6 years. The next dynamic shoulder use would be Tier 2 on Interstate 235 between the Southwest </a:t>
            </a:r>
            <a:r>
              <a:rPr lang="en-US" dirty="0" err="1"/>
              <a:t>MixMaster</a:t>
            </a:r>
            <a:r>
              <a:rPr lang="en-US" dirty="0"/>
              <a:t> and 63rd Street within the next 6-10 years.</a:t>
            </a:r>
          </a:p>
        </p:txBody>
      </p:sp>
    </p:spTree>
    <p:extLst>
      <p:ext uri="{BB962C8B-B14F-4D97-AF65-F5344CB8AC3E}">
        <p14:creationId xmlns:p14="http://schemas.microsoft.com/office/powerpoint/2010/main" val="995711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Shoulders reduce the congestion on the freeway. It will also help prevent secondary crashes from occurring as a result of backups and distractions caused by an incident on the freeway. Maintaining the shoulder as a lane will also make it easier for emergency crews to respond to incidents.</a:t>
            </a:r>
          </a:p>
        </p:txBody>
      </p:sp>
      <p:sp>
        <p:nvSpPr>
          <p:cNvPr id="4" name="Slide Number Placeholder 3"/>
          <p:cNvSpPr>
            <a:spLocks noGrp="1"/>
          </p:cNvSpPr>
          <p:nvPr>
            <p:ph type="sldNum" sz="quarter" idx="5"/>
          </p:nvPr>
        </p:nvSpPr>
        <p:spPr/>
        <p:txBody>
          <a:bodyPr/>
          <a:lstStyle/>
          <a:p>
            <a:fld id="{3593C1E1-937F-43C0-AACD-6B6229AEA58A}" type="slidenum">
              <a:rPr lang="en-US" smtClean="0"/>
              <a:t>38</a:t>
            </a:fld>
            <a:endParaRPr lang="en-US"/>
          </a:p>
        </p:txBody>
      </p:sp>
    </p:spTree>
    <p:extLst>
      <p:ext uri="{BB962C8B-B14F-4D97-AF65-F5344CB8AC3E}">
        <p14:creationId xmlns:p14="http://schemas.microsoft.com/office/powerpoint/2010/main" val="458121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ICM is more than just freeway improvements. Improving public transportation systems and raising public awareness of the options available to them is a key element in ICM. Enhancing our public transportation systems reduces costs, congestion, and the impact our travel has on the environment.</a:t>
            </a:r>
          </a:p>
        </p:txBody>
      </p:sp>
      <p:sp>
        <p:nvSpPr>
          <p:cNvPr id="4" name="Slide Number Placeholder 3"/>
          <p:cNvSpPr>
            <a:spLocks noGrp="1"/>
          </p:cNvSpPr>
          <p:nvPr>
            <p:ph type="sldNum" sz="quarter" idx="5"/>
          </p:nvPr>
        </p:nvSpPr>
        <p:spPr/>
        <p:txBody>
          <a:bodyPr/>
          <a:lstStyle/>
          <a:p>
            <a:fld id="{3593C1E1-937F-43C0-AACD-6B6229AEA58A}" type="slidenum">
              <a:rPr lang="en-US" smtClean="0"/>
              <a:t>40</a:t>
            </a:fld>
            <a:endParaRPr lang="en-US"/>
          </a:p>
        </p:txBody>
      </p:sp>
    </p:spTree>
    <p:extLst>
      <p:ext uri="{BB962C8B-B14F-4D97-AF65-F5344CB8AC3E}">
        <p14:creationId xmlns:p14="http://schemas.microsoft.com/office/powerpoint/2010/main" val="54756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variety of ICM tools that could be considered to help improve public transit options. Partners such as DART, HIRTA, DOT are considering what improvements are appropriate for capital investments. </a:t>
            </a:r>
          </a:p>
        </p:txBody>
      </p:sp>
      <p:sp>
        <p:nvSpPr>
          <p:cNvPr id="4" name="Slide Number Placeholder 3"/>
          <p:cNvSpPr>
            <a:spLocks noGrp="1"/>
          </p:cNvSpPr>
          <p:nvPr>
            <p:ph type="sldNum" sz="quarter" idx="5"/>
          </p:nvPr>
        </p:nvSpPr>
        <p:spPr/>
        <p:txBody>
          <a:bodyPr/>
          <a:lstStyle/>
          <a:p>
            <a:fld id="{3593C1E1-937F-43C0-AACD-6B6229AEA58A}" type="slidenum">
              <a:rPr lang="en-US" smtClean="0"/>
              <a:t>41</a:t>
            </a:fld>
            <a:endParaRPr lang="en-US"/>
          </a:p>
        </p:txBody>
      </p:sp>
    </p:spTree>
    <p:extLst>
      <p:ext uri="{BB962C8B-B14F-4D97-AF65-F5344CB8AC3E}">
        <p14:creationId xmlns:p14="http://schemas.microsoft.com/office/powerpoint/2010/main" val="480287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Des Moines ICM project team produced an online meeting at the end of 2020. One of the questions in the Commuter Survey asked participants what would to take public transportation. The good news is that many of these items mentioned in the survey results are already in-use and available to the public, including a mobile app to purchase bus tickets and free </a:t>
            </a:r>
            <a:r>
              <a:rPr lang="en-US" sz="1200" kern="1200" dirty="0" err="1">
                <a:solidFill>
                  <a:schemeClr val="tx1"/>
                </a:solidFill>
                <a:effectLst/>
                <a:latin typeface="+mn-lt"/>
                <a:ea typeface="+mn-ea"/>
                <a:cs typeface="+mn-cs"/>
              </a:rPr>
              <a:t>WiFi</a:t>
            </a:r>
            <a:r>
              <a:rPr lang="en-US" sz="1200" kern="1200" dirty="0">
                <a:solidFill>
                  <a:schemeClr val="tx1"/>
                </a:solidFill>
                <a:effectLst/>
                <a:latin typeface="+mn-lt"/>
                <a:ea typeface="+mn-ea"/>
                <a:cs typeface="+mn-cs"/>
              </a:rPr>
              <a:t> on all routes.</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42</a:t>
            </a:fld>
            <a:endParaRPr lang="en-US" dirty="0"/>
          </a:p>
        </p:txBody>
      </p:sp>
    </p:spTree>
    <p:extLst>
      <p:ext uri="{BB962C8B-B14F-4D97-AF65-F5344CB8AC3E}">
        <p14:creationId xmlns:p14="http://schemas.microsoft.com/office/powerpoint/2010/main" val="1655149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 Moines Area Regional Transit Authority (DART) is the largest public transit agency in Iowa. DART provides resources for those who vanpool, walk, or bike. These services connect thousands of people every day to jobs, school, medical appointments, entertainment and more. DART serves Altoona, Ankeny, Bondurant, Clive, Des Moines, Grimes, Johnston, Pleasant Hill, Polk County, Urbandale, West Des Moines and Windsor Heights.</a:t>
            </a:r>
          </a:p>
        </p:txBody>
      </p:sp>
      <p:sp>
        <p:nvSpPr>
          <p:cNvPr id="4" name="Slide Number Placeholder 3"/>
          <p:cNvSpPr>
            <a:spLocks noGrp="1"/>
          </p:cNvSpPr>
          <p:nvPr>
            <p:ph type="sldNum" sz="quarter" idx="5"/>
          </p:nvPr>
        </p:nvSpPr>
        <p:spPr/>
        <p:txBody>
          <a:bodyPr/>
          <a:lstStyle/>
          <a:p>
            <a:fld id="{3593C1E1-937F-43C0-AACD-6B6229AEA58A}" type="slidenum">
              <a:rPr lang="en-US" smtClean="0"/>
              <a:t>44</a:t>
            </a:fld>
            <a:endParaRPr lang="en-US"/>
          </a:p>
        </p:txBody>
      </p:sp>
    </p:spTree>
    <p:extLst>
      <p:ext uri="{BB962C8B-B14F-4D97-AF65-F5344CB8AC3E}">
        <p14:creationId xmlns:p14="http://schemas.microsoft.com/office/powerpoint/2010/main" val="188266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Instead of just expanding freeways, it uses all available options to maximize benefits. The integrated corridor management (ICM) concept provides a framework for coordination among all areas of transportation- making sure we utilize and improve multiple modes and not just freeways. It is a </a:t>
            </a:r>
            <a:r>
              <a:rPr lang="en-US" sz="1200" b="1" kern="1200" dirty="0">
                <a:solidFill>
                  <a:schemeClr val="tx1"/>
                </a:solidFill>
                <a:effectLst/>
                <a:latin typeface="+mn-lt"/>
                <a:ea typeface="+mn-ea"/>
                <a:cs typeface="+mn-cs"/>
              </a:rPr>
              <a:t>collaboration</a:t>
            </a:r>
            <a:r>
              <a:rPr lang="en-US" sz="1200" kern="1200" dirty="0">
                <a:solidFill>
                  <a:schemeClr val="tx1"/>
                </a:solidFill>
                <a:effectLst/>
                <a:latin typeface="+mn-lt"/>
                <a:ea typeface="+mn-ea"/>
                <a:cs typeface="+mn-cs"/>
              </a:rPr>
              <a:t> of multiple agencies working together to improve transportation in our community as a network and not as separate segments.</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6</a:t>
            </a:fld>
            <a:endParaRPr lang="en-US" dirty="0"/>
          </a:p>
        </p:txBody>
      </p:sp>
    </p:spTree>
    <p:extLst>
      <p:ext uri="{BB962C8B-B14F-4D97-AF65-F5344CB8AC3E}">
        <p14:creationId xmlns:p14="http://schemas.microsoft.com/office/powerpoint/2010/main" val="3606521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solidFill>
                  <a:schemeClr val="tx2"/>
                </a:solidFill>
              </a:rPr>
              <a:t>Added Benefits: </a:t>
            </a:r>
          </a:p>
          <a:p>
            <a:pPr marL="285750" indent="-285750">
              <a:buFont typeface="Arial" panose="020B0604020202020204" pitchFamily="34" charset="0"/>
              <a:buChar char="•"/>
            </a:pPr>
            <a:r>
              <a:rPr lang="en-US" dirty="0"/>
              <a:t>More personal time to check emails, watch videos, etc.</a:t>
            </a:r>
          </a:p>
          <a:p>
            <a:pPr marL="285750" indent="-285750">
              <a:buFont typeface="Arial" panose="020B0604020202020204" pitchFamily="34" charset="0"/>
              <a:buChar char="•"/>
            </a:pPr>
            <a:r>
              <a:rPr lang="en-US" dirty="0"/>
              <a:t>Eliminate parking and traffic stressors</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45</a:t>
            </a:fld>
            <a:endParaRPr lang="en-US"/>
          </a:p>
        </p:txBody>
      </p:sp>
    </p:spTree>
    <p:extLst>
      <p:ext uri="{BB962C8B-B14F-4D97-AF65-F5344CB8AC3E}">
        <p14:creationId xmlns:p14="http://schemas.microsoft.com/office/powerpoint/2010/main" val="1674546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Current tools and programs available through DART include:</a:t>
            </a:r>
            <a:endParaRPr lang="en-US" dirty="0"/>
          </a:p>
          <a:p>
            <a:r>
              <a:rPr lang="en-US" dirty="0"/>
              <a:t>•	Unlimited Access Program</a:t>
            </a:r>
          </a:p>
          <a:p>
            <a:r>
              <a:rPr lang="en-US" dirty="0"/>
              <a:t>o	Employer partnership that grants rider free usage by showing work ID</a:t>
            </a:r>
          </a:p>
          <a:p>
            <a:r>
              <a:rPr lang="en-US" dirty="0"/>
              <a:t>•	</a:t>
            </a:r>
            <a:r>
              <a:rPr lang="en-US" dirty="0" err="1"/>
              <a:t>MYDart</a:t>
            </a:r>
            <a:r>
              <a:rPr lang="en-US" dirty="0"/>
              <a:t> App</a:t>
            </a:r>
          </a:p>
          <a:p>
            <a:r>
              <a:rPr lang="en-US" dirty="0"/>
              <a:t>o	Convenient way to check routes, track busses, and access important information</a:t>
            </a:r>
          </a:p>
          <a:p>
            <a:r>
              <a:rPr lang="en-US" dirty="0"/>
              <a:t>o	Purchase passes directly on your phone</a:t>
            </a:r>
          </a:p>
          <a:p>
            <a:r>
              <a:rPr lang="en-US" dirty="0"/>
              <a:t>•	</a:t>
            </a:r>
            <a:r>
              <a:rPr lang="en-US" dirty="0" err="1"/>
              <a:t>MYDart</a:t>
            </a:r>
            <a:r>
              <a:rPr lang="en-US" dirty="0"/>
              <a:t> Trip planner</a:t>
            </a:r>
          </a:p>
          <a:p>
            <a:r>
              <a:rPr lang="en-US" dirty="0"/>
              <a:t>o	Receive route guidance based on where you are and where you need to go</a:t>
            </a:r>
          </a:p>
          <a:p>
            <a:r>
              <a:rPr lang="en-US" dirty="0"/>
              <a:t>•	Email/Text alerts</a:t>
            </a:r>
          </a:p>
          <a:p>
            <a:r>
              <a:rPr lang="en-US" dirty="0"/>
              <a:t>o	Receive updates on delays and route changes in real-time</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46</a:t>
            </a:fld>
            <a:endParaRPr lang="en-US"/>
          </a:p>
        </p:txBody>
      </p:sp>
    </p:spTree>
    <p:extLst>
      <p:ext uri="{BB962C8B-B14F-4D97-AF65-F5344CB8AC3E}">
        <p14:creationId xmlns:p14="http://schemas.microsoft.com/office/powerpoint/2010/main" val="2626042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School Tripper</a:t>
            </a:r>
          </a:p>
          <a:p>
            <a:r>
              <a:rPr lang="en-US" dirty="0"/>
              <a:t>o	Easy guide for students and parents to plan bus routes to schools</a:t>
            </a:r>
          </a:p>
          <a:p>
            <a:r>
              <a:rPr lang="en-US" dirty="0"/>
              <a:t>•	Ride Match</a:t>
            </a:r>
          </a:p>
          <a:p>
            <a:r>
              <a:rPr lang="en-US" dirty="0"/>
              <a:t>o	Service to connect commuters with similar routes for carpooling</a:t>
            </a:r>
          </a:p>
          <a:p>
            <a:r>
              <a:rPr lang="en-US" dirty="0"/>
              <a:t>•	Veterans Ride Free</a:t>
            </a:r>
          </a:p>
          <a:p>
            <a:r>
              <a:rPr lang="en-US" dirty="0"/>
              <a:t>o	Veterans ride free with valid ID</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47</a:t>
            </a:fld>
            <a:endParaRPr lang="en-US"/>
          </a:p>
        </p:txBody>
      </p:sp>
    </p:spTree>
    <p:extLst>
      <p:ext uri="{BB962C8B-B14F-4D97-AF65-F5344CB8AC3E}">
        <p14:creationId xmlns:p14="http://schemas.microsoft.com/office/powerpoint/2010/main" val="3273208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features:</a:t>
            </a:r>
          </a:p>
          <a:p>
            <a:r>
              <a:rPr lang="en-US" dirty="0"/>
              <a:t>•	Free Wi-Fi on all routes</a:t>
            </a:r>
          </a:p>
          <a:p>
            <a:r>
              <a:rPr lang="en-US" dirty="0"/>
              <a:t>	o Ability to focus on work and entertainment while commuting</a:t>
            </a:r>
          </a:p>
          <a:p>
            <a:r>
              <a:rPr lang="en-US" dirty="0"/>
              <a:t>•	Flex Connect</a:t>
            </a:r>
          </a:p>
          <a:p>
            <a:r>
              <a:rPr lang="en-US" dirty="0"/>
              <a:t>	o An on-demand service that connects riders in the Flex Connect zone to DART buses. Free Uber ride to connect between stops through September 26, 2021.</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48</a:t>
            </a:fld>
            <a:endParaRPr lang="en-US"/>
          </a:p>
        </p:txBody>
      </p:sp>
    </p:spTree>
    <p:extLst>
      <p:ext uri="{BB962C8B-B14F-4D97-AF65-F5344CB8AC3E}">
        <p14:creationId xmlns:p14="http://schemas.microsoft.com/office/powerpoint/2010/main" val="32715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15,000 people use DART on a workday. 43% of DART users are commuting to work but DART is a great option for entertainment and nightlife. </a:t>
            </a:r>
          </a:p>
        </p:txBody>
      </p:sp>
      <p:sp>
        <p:nvSpPr>
          <p:cNvPr id="4" name="Slide Number Placeholder 3"/>
          <p:cNvSpPr>
            <a:spLocks noGrp="1"/>
          </p:cNvSpPr>
          <p:nvPr>
            <p:ph type="sldNum" sz="quarter" idx="5"/>
          </p:nvPr>
        </p:nvSpPr>
        <p:spPr/>
        <p:txBody>
          <a:bodyPr/>
          <a:lstStyle/>
          <a:p>
            <a:fld id="{3593C1E1-937F-43C0-AACD-6B6229AEA58A}" type="slidenum">
              <a:rPr lang="en-US" smtClean="0"/>
              <a:t>49</a:t>
            </a:fld>
            <a:endParaRPr lang="en-US"/>
          </a:p>
        </p:txBody>
      </p:sp>
    </p:spTree>
    <p:extLst>
      <p:ext uri="{BB962C8B-B14F-4D97-AF65-F5344CB8AC3E}">
        <p14:creationId xmlns:p14="http://schemas.microsoft.com/office/powerpoint/2010/main" val="3612501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DART has annual ridership of 4.4 million. There is no single profile for a DART user. All of us in Des Moines can take advantage of this public transportation option. </a:t>
            </a:r>
          </a:p>
        </p:txBody>
      </p:sp>
      <p:sp>
        <p:nvSpPr>
          <p:cNvPr id="4" name="Slide Number Placeholder 3"/>
          <p:cNvSpPr>
            <a:spLocks noGrp="1"/>
          </p:cNvSpPr>
          <p:nvPr>
            <p:ph type="sldNum" sz="quarter" idx="5"/>
          </p:nvPr>
        </p:nvSpPr>
        <p:spPr/>
        <p:txBody>
          <a:bodyPr/>
          <a:lstStyle/>
          <a:p>
            <a:fld id="{3593C1E1-937F-43C0-AACD-6B6229AEA58A}" type="slidenum">
              <a:rPr lang="en-US" smtClean="0"/>
              <a:t>50</a:t>
            </a:fld>
            <a:endParaRPr lang="en-US"/>
          </a:p>
        </p:txBody>
      </p:sp>
    </p:spTree>
    <p:extLst>
      <p:ext uri="{BB962C8B-B14F-4D97-AF65-F5344CB8AC3E}">
        <p14:creationId xmlns:p14="http://schemas.microsoft.com/office/powerpoint/2010/main" val="3535647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Commuters outside of the Des Moines city limits still have options for public transportation. HIRTA services are available in Boone, Dallas, Jasper, Madison, Marion, Story and Warren.</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51</a:t>
            </a:fld>
            <a:endParaRPr lang="en-US"/>
          </a:p>
        </p:txBody>
      </p:sp>
    </p:spTree>
    <p:extLst>
      <p:ext uri="{BB962C8B-B14F-4D97-AF65-F5344CB8AC3E}">
        <p14:creationId xmlns:p14="http://schemas.microsoft.com/office/powerpoint/2010/main" val="4218340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Benefits include reduced carbon emissions, reduced traffic congestion and low-cost for commuters. Taking public transportation means you can avoid traffic headaches and focus on other things instead. </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52</a:t>
            </a:fld>
            <a:endParaRPr lang="en-US"/>
          </a:p>
        </p:txBody>
      </p:sp>
    </p:spTree>
    <p:extLst>
      <p:ext uri="{BB962C8B-B14F-4D97-AF65-F5344CB8AC3E}">
        <p14:creationId xmlns:p14="http://schemas.microsoft.com/office/powerpoint/2010/main" val="42923736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Biking or walking is another great way to mix up your commute.</a:t>
            </a:r>
          </a:p>
        </p:txBody>
      </p:sp>
      <p:sp>
        <p:nvSpPr>
          <p:cNvPr id="4" name="Slide Number Placeholder 3"/>
          <p:cNvSpPr>
            <a:spLocks noGrp="1"/>
          </p:cNvSpPr>
          <p:nvPr>
            <p:ph type="sldNum" sz="quarter" idx="5"/>
          </p:nvPr>
        </p:nvSpPr>
        <p:spPr/>
        <p:txBody>
          <a:bodyPr/>
          <a:lstStyle/>
          <a:p>
            <a:fld id="{3593C1E1-937F-43C0-AACD-6B6229AEA58A}" type="slidenum">
              <a:rPr lang="en-US" smtClean="0"/>
              <a:t>53</a:t>
            </a:fld>
            <a:endParaRPr lang="en-US"/>
          </a:p>
        </p:txBody>
      </p:sp>
    </p:spTree>
    <p:extLst>
      <p:ext uri="{BB962C8B-B14F-4D97-AF65-F5344CB8AC3E}">
        <p14:creationId xmlns:p14="http://schemas.microsoft.com/office/powerpoint/2010/main" val="441508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 Moines cyclists and walkers have access to 63 miles of paved and 18 miles of soft trails. On average, one million trips on the Des Moines trails system are made annually. For longer trips, the system is connected to over 550 miles of trails in Central Iowa.</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54</a:t>
            </a:fld>
            <a:endParaRPr lang="en-US"/>
          </a:p>
        </p:txBody>
      </p:sp>
    </p:spTree>
    <p:extLst>
      <p:ext uri="{BB962C8B-B14F-4D97-AF65-F5344CB8AC3E}">
        <p14:creationId xmlns:p14="http://schemas.microsoft.com/office/powerpoint/2010/main" val="136986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Coordination and collaboration between agencies is an essential part of ICM strategies. For Des Moines, this partnership includes DART, Des Moines Area MPO, the US Department of Transportation Federal Highway Administration, Iowa DOT and local jurisdictions. </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7</a:t>
            </a:fld>
            <a:endParaRPr lang="en-US"/>
          </a:p>
        </p:txBody>
      </p:sp>
    </p:spTree>
    <p:extLst>
      <p:ext uri="{BB962C8B-B14F-4D97-AF65-F5344CB8AC3E}">
        <p14:creationId xmlns:p14="http://schemas.microsoft.com/office/powerpoint/2010/main" val="3585512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BCycle</a:t>
            </a:r>
            <a:r>
              <a:rPr lang="en-US" sz="1200" kern="1200" dirty="0">
                <a:solidFill>
                  <a:schemeClr val="tx1"/>
                </a:solidFill>
                <a:effectLst/>
                <a:latin typeface="+mn-lt"/>
                <a:ea typeface="+mn-ea"/>
                <a:cs typeface="+mn-cs"/>
              </a:rPr>
              <a:t> is ideal for short distances </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55</a:t>
            </a:fld>
            <a:endParaRPr lang="en-US"/>
          </a:p>
        </p:txBody>
      </p:sp>
    </p:spTree>
    <p:extLst>
      <p:ext uri="{BB962C8B-B14F-4D97-AF65-F5344CB8AC3E}">
        <p14:creationId xmlns:p14="http://schemas.microsoft.com/office/powerpoint/2010/main" val="2608880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BCycle</a:t>
            </a:r>
            <a:r>
              <a:rPr lang="en-US" sz="1200" kern="1200" dirty="0">
                <a:solidFill>
                  <a:schemeClr val="tx1"/>
                </a:solidFill>
                <a:effectLst/>
                <a:latin typeface="+mn-lt"/>
                <a:ea typeface="+mn-ea"/>
                <a:cs typeface="+mn-cs"/>
              </a:rPr>
              <a:t> Bike share is an environmentally-friendly transportation option with additional health benefits. It is also a cost-effective way for people to bicycle when they need to without the need to invest in their own bike. </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56</a:t>
            </a:fld>
            <a:endParaRPr lang="en-US"/>
          </a:p>
        </p:txBody>
      </p:sp>
    </p:spTree>
    <p:extLst>
      <p:ext uri="{BB962C8B-B14F-4D97-AF65-F5344CB8AC3E}">
        <p14:creationId xmlns:p14="http://schemas.microsoft.com/office/powerpoint/2010/main" val="18515645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Current resources for </a:t>
            </a:r>
            <a:r>
              <a:rPr lang="en-US" sz="1200" kern="1200" dirty="0" err="1">
                <a:solidFill>
                  <a:schemeClr val="tx1"/>
                </a:solidFill>
                <a:effectLst/>
                <a:latin typeface="+mn-lt"/>
                <a:ea typeface="+mn-ea"/>
                <a:cs typeface="+mn-cs"/>
              </a:rPr>
              <a:t>BCycle</a:t>
            </a:r>
            <a:r>
              <a:rPr lang="en-US" sz="1200" kern="1200" dirty="0">
                <a:solidFill>
                  <a:schemeClr val="tx1"/>
                </a:solidFill>
                <a:effectLst/>
                <a:latin typeface="+mn-lt"/>
                <a:ea typeface="+mn-ea"/>
                <a:cs typeface="+mn-cs"/>
              </a:rPr>
              <a:t> users include a mobile app to locate and purchase time on a bike. Memberships can be purchased to reduce the cost of service, which can also be used on bike share systems in several other cities.</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57</a:t>
            </a:fld>
            <a:endParaRPr lang="en-US"/>
          </a:p>
        </p:txBody>
      </p:sp>
    </p:spTree>
    <p:extLst>
      <p:ext uri="{BB962C8B-B14F-4D97-AF65-F5344CB8AC3E}">
        <p14:creationId xmlns:p14="http://schemas.microsoft.com/office/powerpoint/2010/main" val="14693482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Adjusted work schedules outside of the traditional “9-5”.</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Employees start earlier and leave earlier</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Employees start later and leave later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area employees are reporting to work on the same schedule, the demand on infrastructure can exceed limits.</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Earlier and later times are significantly underused.</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you know your options?</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58</a:t>
            </a:fld>
            <a:endParaRPr lang="en-US"/>
          </a:p>
        </p:txBody>
      </p:sp>
    </p:spTree>
    <p:extLst>
      <p:ext uri="{BB962C8B-B14F-4D97-AF65-F5344CB8AC3E}">
        <p14:creationId xmlns:p14="http://schemas.microsoft.com/office/powerpoint/2010/main" val="1514697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Transportation demand management focuses on changing the behaviors of commuters instead of just expanding the system they use.</a:t>
            </a:r>
          </a:p>
          <a:p>
            <a:r>
              <a:rPr lang="en-US" sz="1200" kern="1200" dirty="0">
                <a:solidFill>
                  <a:schemeClr val="tx1"/>
                </a:solidFill>
                <a:effectLst/>
                <a:latin typeface="+mn-lt"/>
                <a:ea typeface="+mn-ea"/>
                <a:cs typeface="+mn-cs"/>
              </a:rPr>
              <a:t>This is more than just road construction - it’s also about providing area commuters with information on their options to shift demand toward more underutilized modes. </a:t>
            </a:r>
          </a:p>
          <a:p>
            <a:r>
              <a:rPr lang="en-US" sz="1200" kern="1200" dirty="0">
                <a:solidFill>
                  <a:schemeClr val="tx1"/>
                </a:solidFill>
                <a:effectLst/>
                <a:latin typeface="+mn-lt"/>
                <a:ea typeface="+mn-ea"/>
                <a:cs typeface="+mn-cs"/>
              </a:rPr>
              <a:t>ICM is about collaboration and coordination - that includes between commuters.</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60</a:t>
            </a:fld>
            <a:endParaRPr lang="en-US"/>
          </a:p>
        </p:txBody>
      </p:sp>
    </p:spTree>
    <p:extLst>
      <p:ext uri="{BB962C8B-B14F-4D97-AF65-F5344CB8AC3E}">
        <p14:creationId xmlns:p14="http://schemas.microsoft.com/office/powerpoint/2010/main" val="3180451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this section, we’ll be talking about commuter behavior changes that can positively impact commutes in Des Moines. The two elements of travel demand management for the Des Moines ICM project are telecommuting and flexible work hours.</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61</a:t>
            </a:fld>
            <a:endParaRPr lang="en-US"/>
          </a:p>
        </p:txBody>
      </p:sp>
    </p:spTree>
    <p:extLst>
      <p:ext uri="{BB962C8B-B14F-4D97-AF65-F5344CB8AC3E}">
        <p14:creationId xmlns:p14="http://schemas.microsoft.com/office/powerpoint/2010/main" val="21016034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Telecommuting is when an employee performs nearly all aspects of their job function from home, utilizing the internet, virtual meeting tools, email, and more. Working from home eliminates the need to commute using a car, public transportation, or other method.</a:t>
            </a:r>
          </a:p>
          <a:p>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62</a:t>
            </a:fld>
            <a:endParaRPr lang="en-US"/>
          </a:p>
        </p:txBody>
      </p:sp>
    </p:spTree>
    <p:extLst>
      <p:ext uri="{BB962C8B-B14F-4D97-AF65-F5344CB8AC3E}">
        <p14:creationId xmlns:p14="http://schemas.microsoft.com/office/powerpoint/2010/main" val="42816320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COVID-19 pandemic accelerated the potential of working from home for many employees across the Des Moines Metro area. With fewer workers commuting, it alleviated the demand on the current transportation infrastructure system. Even just telecommuting a few days a week can lighten freeway congestion. Do you know your options?</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63</a:t>
            </a:fld>
            <a:endParaRPr lang="en-US"/>
          </a:p>
        </p:txBody>
      </p:sp>
    </p:spTree>
    <p:extLst>
      <p:ext uri="{BB962C8B-B14F-4D97-AF65-F5344CB8AC3E}">
        <p14:creationId xmlns:p14="http://schemas.microsoft.com/office/powerpoint/2010/main" val="3460139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travel demand management strategy is flexible work hours. When a large percentage of the population is traveling to work at the same time, it creates congestion during that time while having the system underutilized immediately after. </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64</a:t>
            </a:fld>
            <a:endParaRPr lang="en-US"/>
          </a:p>
        </p:txBody>
      </p:sp>
    </p:spTree>
    <p:extLst>
      <p:ext uri="{BB962C8B-B14F-4D97-AF65-F5344CB8AC3E}">
        <p14:creationId xmlns:p14="http://schemas.microsoft.com/office/powerpoint/2010/main" val="3241553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Stay up-to-date and connected with the Des Moines ICM project.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Website: https://iowadot.gov/desmoinesicm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Twitter: @iowadot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Facebook: /</a:t>
            </a:r>
            <a:r>
              <a:rPr lang="en-US" sz="1200" kern="1200" dirty="0" err="1">
                <a:solidFill>
                  <a:schemeClr val="tx1"/>
                </a:solidFill>
                <a:effectLst/>
                <a:latin typeface="+mn-lt"/>
                <a:ea typeface="+mn-ea"/>
                <a:cs typeface="+mn-cs"/>
              </a:rPr>
              <a:t>IowaDOT</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Email: Iowa DOT Project Manager Neal Fobian neal.fobian@iowadot.us	</a:t>
            </a:r>
            <a:endParaRPr lang="en-US"/>
          </a:p>
        </p:txBody>
      </p:sp>
      <p:sp>
        <p:nvSpPr>
          <p:cNvPr id="4" name="Slide Number Placeholder 3"/>
          <p:cNvSpPr>
            <a:spLocks noGrp="1"/>
          </p:cNvSpPr>
          <p:nvPr>
            <p:ph type="sldNum" sz="quarter" idx="5"/>
          </p:nvPr>
        </p:nvSpPr>
        <p:spPr/>
        <p:txBody>
          <a:bodyPr/>
          <a:lstStyle/>
          <a:p>
            <a:fld id="{3593C1E1-937F-43C0-AACD-6B6229AEA58A}" type="slidenum">
              <a:rPr lang="en-US" smtClean="0"/>
              <a:t>66</a:t>
            </a:fld>
            <a:endParaRPr lang="en-US"/>
          </a:p>
        </p:txBody>
      </p:sp>
    </p:spTree>
    <p:extLst>
      <p:ext uri="{BB962C8B-B14F-4D97-AF65-F5344CB8AC3E}">
        <p14:creationId xmlns:p14="http://schemas.microsoft.com/office/powerpoint/2010/main" val="2525469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Iowa DOT is studying strategies to manage traffic and improvements to the transportation system to most cost-effectively and proactively improve traffic flow and safety in the Des Moines metropolitan area. We are looking at technology and other ways to manage the transportation system to best meet current and future transportation needs.</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8</a:t>
            </a:fld>
            <a:endParaRPr lang="en-US"/>
          </a:p>
        </p:txBody>
      </p:sp>
    </p:spTree>
    <p:extLst>
      <p:ext uri="{BB962C8B-B14F-4D97-AF65-F5344CB8AC3E}">
        <p14:creationId xmlns:p14="http://schemas.microsoft.com/office/powerpoint/2010/main" val="3602102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agencies are working together to balance traffic across a variety of roads and transportation modes. The overall goal is to make trips seamless and convenient for commuters across the metro area.</a:t>
            </a:r>
            <a:endParaRPr lang="en-US" dirty="0"/>
          </a:p>
        </p:txBody>
      </p:sp>
      <p:sp>
        <p:nvSpPr>
          <p:cNvPr id="4" name="Slide Number Placeholder 3"/>
          <p:cNvSpPr>
            <a:spLocks noGrp="1"/>
          </p:cNvSpPr>
          <p:nvPr>
            <p:ph type="sldNum" sz="quarter" idx="5"/>
          </p:nvPr>
        </p:nvSpPr>
        <p:spPr/>
        <p:txBody>
          <a:bodyPr/>
          <a:lstStyle/>
          <a:p>
            <a:fld id="{3593C1E1-937F-43C0-AACD-6B6229AEA58A}" type="slidenum">
              <a:rPr lang="en-US" smtClean="0"/>
              <a:t>9</a:t>
            </a:fld>
            <a:endParaRPr lang="en-US"/>
          </a:p>
        </p:txBody>
      </p:sp>
    </p:spTree>
    <p:extLst>
      <p:ext uri="{BB962C8B-B14F-4D97-AF65-F5344CB8AC3E}">
        <p14:creationId xmlns:p14="http://schemas.microsoft.com/office/powerpoint/2010/main" val="1100419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ICM project in Des Moines? The first phase of this project focused on a long-range plan for improvements that we aren’t used to seeing in this area - ramp metering, dynamic shoulder use, and encouraging commuters to change their behavior, such as increasing the use of public transportation, cycling, ride share, and telecommuting. An online meeting was conducted in late 2020 to receive feedback from the public. We are working on a plan to educate the public on these strategies and communicate progress with stakeholders.</a:t>
            </a:r>
          </a:p>
        </p:txBody>
      </p:sp>
      <p:sp>
        <p:nvSpPr>
          <p:cNvPr id="4" name="Slide Number Placeholder 3"/>
          <p:cNvSpPr>
            <a:spLocks noGrp="1"/>
          </p:cNvSpPr>
          <p:nvPr>
            <p:ph type="sldNum" sz="quarter" idx="5"/>
          </p:nvPr>
        </p:nvSpPr>
        <p:spPr/>
        <p:txBody>
          <a:bodyPr/>
          <a:lstStyle/>
          <a:p>
            <a:fld id="{3593C1E1-937F-43C0-AACD-6B6229AEA58A}" type="slidenum">
              <a:rPr lang="en-US" smtClean="0"/>
              <a:t>10</a:t>
            </a:fld>
            <a:endParaRPr lang="en-US"/>
          </a:p>
        </p:txBody>
      </p:sp>
    </p:spTree>
    <p:extLst>
      <p:ext uri="{BB962C8B-B14F-4D97-AF65-F5344CB8AC3E}">
        <p14:creationId xmlns:p14="http://schemas.microsoft.com/office/powerpoint/2010/main" val="346793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ICM strategies have been implemented in several states, including Missouri, Kansas, Minnesota and Colorado.</a:t>
            </a:r>
          </a:p>
        </p:txBody>
      </p:sp>
      <p:sp>
        <p:nvSpPr>
          <p:cNvPr id="4" name="Slide Number Placeholder 3"/>
          <p:cNvSpPr>
            <a:spLocks noGrp="1"/>
          </p:cNvSpPr>
          <p:nvPr>
            <p:ph type="sldNum" sz="quarter" idx="5"/>
          </p:nvPr>
        </p:nvSpPr>
        <p:spPr/>
        <p:txBody>
          <a:bodyPr/>
          <a:lstStyle/>
          <a:p>
            <a:fld id="{3593C1E1-937F-43C0-AACD-6B6229AEA58A}" type="slidenum">
              <a:rPr lang="en-US" smtClean="0"/>
              <a:t>11</a:t>
            </a:fld>
            <a:endParaRPr lang="en-US"/>
          </a:p>
        </p:txBody>
      </p:sp>
    </p:spTree>
    <p:extLst>
      <p:ext uri="{BB962C8B-B14F-4D97-AF65-F5344CB8AC3E}">
        <p14:creationId xmlns:p14="http://schemas.microsoft.com/office/powerpoint/2010/main" val="3330258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DBFE97-68C7-49C3-B7C4-B6891C3130B2}"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89873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pic>
        <p:nvPicPr>
          <p:cNvPr id="9" name="Picture 8"/>
          <p:cNvPicPr/>
          <p:nvPr userDrawn="1"/>
        </p:nvPicPr>
        <p:blipFill>
          <a:blip r:embed="rId2" cstate="print">
            <a:extLst>
              <a:ext uri="{28A0092B-C50C-407E-A947-70E740481C1C}">
                <a14:useLocalDpi xmlns:a14="http://schemas.microsoft.com/office/drawing/2010/main" val="0"/>
              </a:ext>
            </a:extLst>
          </a:blip>
          <a:srcRect/>
          <a:stretch/>
        </p:blipFill>
        <p:spPr>
          <a:xfrm>
            <a:off x="9637503" y="6043928"/>
            <a:ext cx="2037164" cy="640219"/>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457201"/>
            <a:ext cx="7008812" cy="5403850"/>
          </a:xfrm>
        </p:spPr>
        <p:txBody>
          <a:bodyPr/>
          <a:lstStyle>
            <a:lvl1pPr>
              <a:defRPr sz="3200">
                <a:solidFill>
                  <a:schemeClr val="accent2"/>
                </a:solidFill>
              </a:defRPr>
            </a:lvl1pPr>
            <a:lvl2pPr>
              <a:defRPr sz="2800">
                <a:solidFill>
                  <a:schemeClr val="accent2"/>
                </a:solidFill>
              </a:defRPr>
            </a:lvl2pPr>
            <a:lvl3pPr>
              <a:defRPr sz="2400">
                <a:solidFill>
                  <a:schemeClr val="accent2"/>
                </a:solidFill>
              </a:defRPr>
            </a:lvl3pPr>
            <a:lvl4pPr>
              <a:defRPr sz="2000">
                <a:solidFill>
                  <a:schemeClr val="accent2"/>
                </a:solidFill>
              </a:defRPr>
            </a:lvl4pPr>
            <a:lvl5pPr>
              <a:defRPr sz="2000">
                <a:solidFill>
                  <a:schemeClr val="accent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BFE97-68C7-49C3-B7C4-B6891C3130B2}" type="datetimeFigureOut">
              <a:rPr lang="en-US" smtClean="0"/>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236508348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DBFE97-68C7-49C3-B7C4-B6891C3130B2}" type="datetimeFigureOut">
              <a:rPr lang="en-US" smtClean="0"/>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sp>
        <p:nvSpPr>
          <p:cNvPr id="8" name="Rectangle 7"/>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p:cNvPicPr/>
          <p:nvPr userDrawn="1"/>
        </p:nvPicPr>
        <p:blipFill>
          <a:blip r:embed="rId2" cstate="print">
            <a:extLst>
              <a:ext uri="{28A0092B-C50C-407E-A947-70E740481C1C}">
                <a14:useLocalDpi xmlns:a14="http://schemas.microsoft.com/office/drawing/2010/main" val="0"/>
              </a:ext>
            </a:extLst>
          </a:blip>
          <a:srcRect/>
          <a:stretch/>
        </p:blipFill>
        <p:spPr>
          <a:xfrm>
            <a:off x="9637503" y="278606"/>
            <a:ext cx="2037164" cy="640219"/>
          </a:xfrm>
          <a:prstGeom prst="rect">
            <a:avLst/>
          </a:prstGeom>
        </p:spPr>
      </p:pic>
    </p:spTree>
    <p:extLst>
      <p:ext uri="{BB962C8B-B14F-4D97-AF65-F5344CB8AC3E}">
        <p14:creationId xmlns:p14="http://schemas.microsoft.com/office/powerpoint/2010/main" val="428383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rcRect/>
          <a:stretch/>
        </p:blipFill>
        <p:spPr>
          <a:xfrm>
            <a:off x="9637503" y="6043928"/>
            <a:ext cx="2037164" cy="640219"/>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361871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5400000">
            <a:off x="-416103" y="1082853"/>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rcRect/>
          <a:stretch/>
        </p:blipFill>
        <p:spPr>
          <a:xfrm rot="5400000">
            <a:off x="144838" y="1209670"/>
            <a:ext cx="2037164" cy="640219"/>
          </a:xfrm>
          <a:prstGeom prst="rect">
            <a:avLst/>
          </a:prstGeom>
        </p:spPr>
      </p:pic>
    </p:spTree>
    <p:extLst>
      <p:ext uri="{BB962C8B-B14F-4D97-AF65-F5344CB8AC3E}">
        <p14:creationId xmlns:p14="http://schemas.microsoft.com/office/powerpoint/2010/main" val="349509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DBFE97-68C7-49C3-B7C4-B6891C3130B2}"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0" name="Picture 9"/>
          <p:cNvPicPr/>
          <p:nvPr userDrawn="1"/>
        </p:nvPicPr>
        <p:blipFill>
          <a:blip r:embed="rId2" cstate="print">
            <a:extLst>
              <a:ext uri="{28A0092B-C50C-407E-A947-70E740481C1C}">
                <a14:useLocalDpi xmlns:a14="http://schemas.microsoft.com/office/drawing/2010/main" val="0"/>
              </a:ext>
            </a:extLst>
          </a:blip>
          <a:srcRect/>
          <a:stretch/>
        </p:blipFill>
        <p:spPr>
          <a:xfrm>
            <a:off x="560941" y="5501184"/>
            <a:ext cx="2037164" cy="640219"/>
          </a:xfrm>
          <a:prstGeom prst="rect">
            <a:avLst/>
          </a:prstGeom>
        </p:spPr>
      </p:pic>
    </p:spTree>
    <p:extLst>
      <p:ext uri="{BB962C8B-B14F-4D97-AF65-F5344CB8AC3E}">
        <p14:creationId xmlns:p14="http://schemas.microsoft.com/office/powerpoint/2010/main" val="4181461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BFE97-68C7-49C3-B7C4-B6891C3130B2}"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8" name="Rectangle 7"/>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rcRect/>
          <a:stretch/>
        </p:blipFill>
        <p:spPr>
          <a:xfrm>
            <a:off x="560941" y="5501184"/>
            <a:ext cx="2037164" cy="640219"/>
          </a:xfrm>
          <a:prstGeom prst="rect">
            <a:avLst/>
          </a:prstGeom>
        </p:spPr>
      </p:pic>
    </p:spTree>
    <p:extLst>
      <p:ext uri="{BB962C8B-B14F-4D97-AF65-F5344CB8AC3E}">
        <p14:creationId xmlns:p14="http://schemas.microsoft.com/office/powerpoint/2010/main" val="3059402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DBFE97-68C7-49C3-B7C4-B6891C3130B2}" type="datetimeFigureOut">
              <a:rPr lang="en-US" smtClean="0"/>
              <a:t>6/16/2021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3258D-8ADF-4104-8549-480AC594DB7C}" type="slidenum">
              <a:rPr lang="en-US" smtClean="0"/>
              <a:t>‹#›</a:t>
            </a:fld>
            <a:endParaRPr lang="en-US"/>
          </a:p>
        </p:txBody>
      </p:sp>
      <p:sp>
        <p:nvSpPr>
          <p:cNvPr id="7" name="Rectangle 6"/>
          <p:cNvSpPr/>
          <p:nvPr userDrawn="1"/>
        </p:nvSpPr>
        <p:spPr>
          <a:xfrm>
            <a:off x="3810" y="1"/>
            <a:ext cx="584019" cy="68824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076562" y="151789"/>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 name="Picture 8"/>
          <p:cNvPicPr/>
          <p:nvPr userDrawn="1"/>
        </p:nvPicPr>
        <p:blipFill>
          <a:blip r:embed="rId2" cstate="print">
            <a:extLst>
              <a:ext uri="{28A0092B-C50C-407E-A947-70E740481C1C}">
                <a14:useLocalDpi xmlns:a14="http://schemas.microsoft.com/office/drawing/2010/main" val="0"/>
              </a:ext>
            </a:extLst>
          </a:blip>
          <a:srcRect/>
          <a:stretch/>
        </p:blipFill>
        <p:spPr>
          <a:xfrm>
            <a:off x="9637503" y="278606"/>
            <a:ext cx="2037164" cy="640219"/>
          </a:xfrm>
          <a:prstGeom prst="rect">
            <a:avLst/>
          </a:prstGeom>
        </p:spPr>
      </p:pic>
    </p:spTree>
    <p:extLst>
      <p:ext uri="{BB962C8B-B14F-4D97-AF65-F5344CB8AC3E}">
        <p14:creationId xmlns:p14="http://schemas.microsoft.com/office/powerpoint/2010/main" val="81034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solidFill>
            <a:schemeClr val="bg2"/>
          </a:solidFill>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0" y="5908267"/>
            <a:ext cx="12192000"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itle 1"/>
          <p:cNvSpPr>
            <a:spLocks noGrp="1"/>
          </p:cNvSpPr>
          <p:nvPr>
            <p:ph type="title"/>
          </p:nvPr>
        </p:nvSpPr>
        <p:spPr/>
        <p:txBody>
          <a:bodyPr/>
          <a:lstStyle>
            <a:lvl1pPr>
              <a:defRPr b="1">
                <a:solidFill>
                  <a:schemeClr val="bg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2"/>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DBFE97-68C7-49C3-B7C4-B6891C3130B2}" type="datetimeFigureOut">
              <a:rPr lang="en-US" smtClean="0"/>
              <a:t>6/16/2021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3258D-8ADF-4104-8549-480AC594DB7C}" type="slidenum">
              <a:rPr lang="en-US" smtClean="0"/>
              <a:t>‹#›</a:t>
            </a:fld>
            <a:endParaRPr lang="en-US"/>
          </a:p>
        </p:txBody>
      </p:sp>
      <p:pic>
        <p:nvPicPr>
          <p:cNvPr id="8" name="Picture 7"/>
          <p:cNvPicPr/>
          <p:nvPr userDrawn="1"/>
        </p:nvPicPr>
        <p:blipFill>
          <a:blip r:embed="rId2" cstate="print">
            <a:extLst>
              <a:ext uri="{28A0092B-C50C-407E-A947-70E740481C1C}">
                <a14:useLocalDpi xmlns:a14="http://schemas.microsoft.com/office/drawing/2010/main" val="0"/>
              </a:ext>
            </a:extLst>
          </a:blip>
          <a:srcRect/>
          <a:stretch/>
        </p:blipFill>
        <p:spPr>
          <a:xfrm>
            <a:off x="9637503" y="6043928"/>
            <a:ext cx="2037164" cy="640219"/>
          </a:xfrm>
          <a:prstGeom prst="rect">
            <a:avLst/>
          </a:prstGeom>
        </p:spPr>
      </p:pic>
    </p:spTree>
    <p:extLst>
      <p:ext uri="{BB962C8B-B14F-4D97-AF65-F5344CB8AC3E}">
        <p14:creationId xmlns:p14="http://schemas.microsoft.com/office/powerpoint/2010/main" val="72114188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userDrawn="1"/>
        </p:nvSpPr>
        <p:spPr>
          <a:xfrm>
            <a:off x="3810" y="6327321"/>
            <a:ext cx="12184380" cy="5551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5374367"/>
            <a:ext cx="3115438" cy="949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p:cNvPicPr/>
          <p:nvPr userDrawn="1"/>
        </p:nvPicPr>
        <p:blipFill>
          <a:blip r:embed="rId2" cstate="print">
            <a:extLst>
              <a:ext uri="{28A0092B-C50C-407E-A947-70E740481C1C}">
                <a14:useLocalDpi xmlns:a14="http://schemas.microsoft.com/office/drawing/2010/main" val="0"/>
              </a:ext>
            </a:extLst>
          </a:blip>
          <a:srcRect/>
          <a:stretch/>
        </p:blipFill>
        <p:spPr>
          <a:xfrm>
            <a:off x="560941" y="5501184"/>
            <a:ext cx="2037164" cy="640219"/>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DBFE97-68C7-49C3-B7C4-B6891C3130B2}" type="datetimeFigureOut">
              <a:rPr lang="en-US" smtClean="0"/>
              <a:t>6/16/2021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49119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BFE97-68C7-49C3-B7C4-B6891C3130B2}" type="datetimeFigureOut">
              <a:rPr lang="en-US" smtClean="0"/>
              <a:t>6/16/2021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13258D-8ADF-4104-8549-480AC594DB7C}" type="slidenum">
              <a:rPr lang="en-US" smtClean="0"/>
              <a:t>‹#›</a:t>
            </a:fld>
            <a:endParaRPr lang="en-US"/>
          </a:p>
        </p:txBody>
      </p:sp>
      <p:sp>
        <p:nvSpPr>
          <p:cNvPr id="6" name="Rectangle 5"/>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p:cNvPicPr/>
          <p:nvPr userDrawn="1"/>
        </p:nvPicPr>
        <p:blipFill>
          <a:blip r:embed="rId2" cstate="print">
            <a:extLst>
              <a:ext uri="{28A0092B-C50C-407E-A947-70E740481C1C}">
                <a14:useLocalDpi xmlns:a14="http://schemas.microsoft.com/office/drawing/2010/main" val="0"/>
              </a:ext>
            </a:extLst>
          </a:blip>
          <a:srcRect/>
          <a:stretch/>
        </p:blipFill>
        <p:spPr>
          <a:xfrm>
            <a:off x="9637503" y="6043928"/>
            <a:ext cx="2037164" cy="640219"/>
          </a:xfrm>
          <a:prstGeom prst="rect">
            <a:avLst/>
          </a:prstGeom>
        </p:spPr>
      </p:pic>
    </p:spTree>
    <p:extLst>
      <p:ext uri="{BB962C8B-B14F-4D97-AF65-F5344CB8AC3E}">
        <p14:creationId xmlns:p14="http://schemas.microsoft.com/office/powerpoint/2010/main" val="3796107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5908267"/>
            <a:ext cx="12192000" cy="9497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p:cNvPicPr/>
          <p:nvPr userDrawn="1"/>
        </p:nvPicPr>
        <p:blipFill>
          <a:blip r:embed="rId3" cstate="print">
            <a:extLst>
              <a:ext uri="{28A0092B-C50C-407E-A947-70E740481C1C}">
                <a14:useLocalDpi xmlns:a14="http://schemas.microsoft.com/office/drawing/2010/main" val="0"/>
              </a:ext>
            </a:extLst>
          </a:blip>
          <a:srcRect/>
          <a:stretch/>
        </p:blipFill>
        <p:spPr>
          <a:xfrm>
            <a:off x="9637503" y="6043928"/>
            <a:ext cx="2037164" cy="640219"/>
          </a:xfrm>
          <a:prstGeom prst="rect">
            <a:avLst/>
          </a:prstGeom>
        </p:spPr>
      </p:pic>
      <p:sp>
        <p:nvSpPr>
          <p:cNvPr id="2" name="Date Placeholder 1"/>
          <p:cNvSpPr>
            <a:spLocks noGrp="1"/>
          </p:cNvSpPr>
          <p:nvPr>
            <p:ph type="dt" sz="half" idx="10"/>
          </p:nvPr>
        </p:nvSpPr>
        <p:spPr/>
        <p:txBody>
          <a:bodyPr/>
          <a:lstStyle/>
          <a:p>
            <a:fld id="{A6DBFE97-68C7-49C3-B7C4-B6891C3130B2}" type="datetimeFigureOut">
              <a:rPr lang="en-US" smtClean="0"/>
              <a:t>6/16/2021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386409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DBFE97-68C7-49C3-B7C4-B6891C3130B2}" type="datetimeFigureOut">
              <a:rPr lang="en-US" smtClean="0"/>
              <a:t>6/16/2021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3258D-8ADF-4104-8549-480AC594DB7C}" type="slidenum">
              <a:rPr lang="en-US" smtClean="0"/>
              <a:t>‹#›</a:t>
            </a:fld>
            <a:endParaRPr lang="en-US"/>
          </a:p>
        </p:txBody>
      </p:sp>
    </p:spTree>
    <p:extLst>
      <p:ext uri="{BB962C8B-B14F-4D97-AF65-F5344CB8AC3E}">
        <p14:creationId xmlns:p14="http://schemas.microsoft.com/office/powerpoint/2010/main" val="133871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DBFE97-68C7-49C3-B7C4-B6891C3130B2}" type="datetimeFigureOut">
              <a:rPr lang="en-US" smtClean="0"/>
              <a:t>6/16/2021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13258D-8ADF-4104-8549-480AC594DB7C}" type="slidenum">
              <a:rPr lang="en-US" smtClean="0"/>
              <a:t>‹#›</a:t>
            </a:fld>
            <a:endParaRPr lang="en-US"/>
          </a:p>
        </p:txBody>
      </p:sp>
    </p:spTree>
    <p:extLst>
      <p:ext uri="{BB962C8B-B14F-4D97-AF65-F5344CB8AC3E}">
        <p14:creationId xmlns:p14="http://schemas.microsoft.com/office/powerpoint/2010/main" val="308516707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eal.Fobian@iowadot.us"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2.xml"/><Relationship Id="rId16" Type="http://schemas.openxmlformats.org/officeDocument/2006/relationships/image" Target="../media/image26.svg"/><Relationship Id="rId1" Type="http://schemas.openxmlformats.org/officeDocument/2006/relationships/slideLayout" Target="../slideLayouts/slideLayout3.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9.jpg"/><Relationship Id="rId7" Type="http://schemas.openxmlformats.org/officeDocument/2006/relationships/image" Target="../media/image42.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9.jp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comments" Target="../comments/commen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7.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1.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5.svg"/></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9.jpg"/><Relationship Id="rId7" Type="http://schemas.openxmlformats.org/officeDocument/2006/relationships/image" Target="../media/image58.svg"/><Relationship Id="rId12" Type="http://schemas.openxmlformats.org/officeDocument/2006/relationships/comments" Target="../comments/comment5.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60.svg"/></Relationships>
</file>

<file path=ppt/slides/_rels/slide3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0.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iowadot.gov/desmoinesicm"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hyperlink" Target="mailto:neal.fobian@iowadot.us" TargetMode="External"/><Relationship Id="rId5" Type="http://schemas.openxmlformats.org/officeDocument/2006/relationships/hyperlink" Target="https://www.facebook.com/iowadot" TargetMode="External"/><Relationship Id="rId4" Type="http://schemas.openxmlformats.org/officeDocument/2006/relationships/hyperlink" Target="https://twitter.com/iowado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34902-F0DF-468F-9EC5-568548DE3408}"/>
              </a:ext>
            </a:extLst>
          </p:cNvPr>
          <p:cNvSpPr>
            <a:spLocks noGrp="1"/>
          </p:cNvSpPr>
          <p:nvPr>
            <p:ph type="title"/>
          </p:nvPr>
        </p:nvSpPr>
        <p:spPr/>
        <p:txBody>
          <a:bodyPr/>
          <a:lstStyle/>
          <a:p>
            <a:r>
              <a:rPr lang="en-US" dirty="0"/>
              <a:t>How to use this slide deck:</a:t>
            </a:r>
          </a:p>
        </p:txBody>
      </p:sp>
      <p:sp>
        <p:nvSpPr>
          <p:cNvPr id="5" name="Content Placeholder 4">
            <a:extLst>
              <a:ext uri="{FF2B5EF4-FFF2-40B4-BE49-F238E27FC236}">
                <a16:creationId xmlns:a16="http://schemas.microsoft.com/office/drawing/2014/main" id="{ED17E765-AE8D-4C96-AEDB-EE3AD4984264}"/>
              </a:ext>
            </a:extLst>
          </p:cNvPr>
          <p:cNvSpPr>
            <a:spLocks noGrp="1"/>
          </p:cNvSpPr>
          <p:nvPr>
            <p:ph idx="1"/>
          </p:nvPr>
        </p:nvSpPr>
        <p:spPr/>
        <p:txBody>
          <a:bodyPr/>
          <a:lstStyle/>
          <a:p>
            <a:r>
              <a:rPr lang="en-US" dirty="0"/>
              <a:t>Determine the specific </a:t>
            </a:r>
            <a:r>
              <a:rPr lang="en-US" b="1" dirty="0"/>
              <a:t>education goal </a:t>
            </a:r>
            <a:r>
              <a:rPr lang="en-US" dirty="0"/>
              <a:t>and </a:t>
            </a:r>
            <a:r>
              <a:rPr lang="en-US" b="1" dirty="0"/>
              <a:t>length</a:t>
            </a:r>
            <a:r>
              <a:rPr lang="en-US" dirty="0"/>
              <a:t> of your presentation.</a:t>
            </a:r>
          </a:p>
          <a:p>
            <a:r>
              <a:rPr lang="en-US" b="1" dirty="0"/>
              <a:t>Choose slides </a:t>
            </a:r>
            <a:r>
              <a:rPr lang="en-US" dirty="0"/>
              <a:t>that pertain to that goal.</a:t>
            </a:r>
          </a:p>
          <a:p>
            <a:r>
              <a:rPr lang="en-US" b="1" dirty="0"/>
              <a:t>Hide all other slides</a:t>
            </a:r>
            <a:r>
              <a:rPr lang="en-US" dirty="0"/>
              <a:t>.</a:t>
            </a:r>
          </a:p>
          <a:p>
            <a:r>
              <a:rPr lang="en-US" dirty="0"/>
              <a:t>Consider and </a:t>
            </a:r>
            <a:r>
              <a:rPr lang="en-US" b="1" dirty="0"/>
              <a:t>include additional messaging </a:t>
            </a:r>
            <a:r>
              <a:rPr lang="en-US" dirty="0"/>
              <a:t>as it relates to your initiative, </a:t>
            </a:r>
            <a:r>
              <a:rPr lang="en-US" b="1" dirty="0"/>
              <a:t>as appropriate</a:t>
            </a:r>
            <a:r>
              <a:rPr lang="en-US" dirty="0"/>
              <a:t>.</a:t>
            </a:r>
          </a:p>
          <a:p>
            <a:r>
              <a:rPr lang="en-US" dirty="0"/>
              <a:t>Questions or comments? </a:t>
            </a:r>
            <a:r>
              <a:rPr lang="en-US" dirty="0">
                <a:hlinkClick r:id="rId3"/>
              </a:rPr>
              <a:t>Neal.Fobian@iowadot.us</a:t>
            </a:r>
            <a:r>
              <a:rPr lang="en-US" dirty="0"/>
              <a:t>  </a:t>
            </a:r>
          </a:p>
          <a:p>
            <a:endParaRPr lang="en-US" dirty="0"/>
          </a:p>
        </p:txBody>
      </p:sp>
    </p:spTree>
    <p:extLst>
      <p:ext uri="{BB962C8B-B14F-4D97-AF65-F5344CB8AC3E}">
        <p14:creationId xmlns:p14="http://schemas.microsoft.com/office/powerpoint/2010/main" val="2984614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DB69-2C0E-4AB1-8C0C-CCC3B7E6A0C1}"/>
              </a:ext>
            </a:extLst>
          </p:cNvPr>
          <p:cNvSpPr>
            <a:spLocks noGrp="1"/>
          </p:cNvSpPr>
          <p:nvPr>
            <p:ph type="title"/>
          </p:nvPr>
        </p:nvSpPr>
        <p:spPr/>
        <p:txBody>
          <a:bodyPr/>
          <a:lstStyle/>
          <a:p>
            <a:r>
              <a:rPr lang="en-US" dirty="0"/>
              <a:t>What is the ICM Project? </a:t>
            </a:r>
          </a:p>
        </p:txBody>
      </p:sp>
      <p:sp>
        <p:nvSpPr>
          <p:cNvPr id="3" name="Content Placeholder 2">
            <a:extLst>
              <a:ext uri="{FF2B5EF4-FFF2-40B4-BE49-F238E27FC236}">
                <a16:creationId xmlns:a16="http://schemas.microsoft.com/office/drawing/2014/main" id="{83DF71C6-6718-47BE-90E4-9F17E32E02E0}"/>
              </a:ext>
            </a:extLst>
          </p:cNvPr>
          <p:cNvSpPr>
            <a:spLocks noGrp="1"/>
          </p:cNvSpPr>
          <p:nvPr>
            <p:ph idx="1"/>
          </p:nvPr>
        </p:nvSpPr>
        <p:spPr>
          <a:xfrm>
            <a:off x="838200" y="1599994"/>
            <a:ext cx="10515600" cy="4351338"/>
          </a:xfrm>
        </p:spPr>
        <p:txBody>
          <a:bodyPr/>
          <a:lstStyle/>
          <a:p>
            <a:r>
              <a:rPr lang="en-US" dirty="0"/>
              <a:t>The first phase of this project focused on a long-range plan for improvements that we aren’t used to seeing in this area - ramp metering, dynamic shoulder use, and encouraging commuters to change their behavior, such as increasing the use of public transportation, cycling, ride share, and telecommuting. </a:t>
            </a:r>
          </a:p>
          <a:p>
            <a:r>
              <a:rPr lang="en-US" dirty="0"/>
              <a:t>An online meeting was conducted in late 2020 to receive feedback from the public. We are working on a plan to educate the public on these strategies and communicate progress with stakeholders.</a:t>
            </a:r>
          </a:p>
        </p:txBody>
      </p:sp>
    </p:spTree>
    <p:extLst>
      <p:ext uri="{BB962C8B-B14F-4D97-AF65-F5344CB8AC3E}">
        <p14:creationId xmlns:p14="http://schemas.microsoft.com/office/powerpoint/2010/main" val="2348106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DDF867-2F9F-4053-829F-741FB2BA1993}"/>
              </a:ext>
            </a:extLst>
          </p:cNvPr>
          <p:cNvPicPr>
            <a:picLocks noGrp="1" noChangeAspect="1"/>
          </p:cNvPicPr>
          <p:nvPr>
            <p:ph idx="1"/>
          </p:nvPr>
        </p:nvPicPr>
        <p:blipFill>
          <a:blip r:embed="rId3"/>
          <a:stretch>
            <a:fillRect/>
          </a:stretch>
        </p:blipFill>
        <p:spPr>
          <a:xfrm>
            <a:off x="103757" y="236660"/>
            <a:ext cx="9320706" cy="6384680"/>
          </a:xfrm>
          <a:prstGeom prst="rect">
            <a:avLst/>
          </a:prstGeom>
          <a:noFill/>
        </p:spPr>
      </p:pic>
    </p:spTree>
    <p:extLst>
      <p:ext uri="{BB962C8B-B14F-4D97-AF65-F5344CB8AC3E}">
        <p14:creationId xmlns:p14="http://schemas.microsoft.com/office/powerpoint/2010/main" val="2978049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2521" y="670242"/>
            <a:ext cx="9053399" cy="5092536"/>
          </a:xfrm>
          <a:prstGeom prst="rect">
            <a:avLst/>
          </a:prstGeom>
        </p:spPr>
      </p:pic>
      <p:sp>
        <p:nvSpPr>
          <p:cNvPr id="2" name="Title 1"/>
          <p:cNvSpPr>
            <a:spLocks noGrp="1"/>
          </p:cNvSpPr>
          <p:nvPr>
            <p:ph type="title"/>
          </p:nvPr>
        </p:nvSpPr>
        <p:spPr>
          <a:xfrm>
            <a:off x="223520" y="365125"/>
            <a:ext cx="11887200" cy="975995"/>
          </a:xfrm>
        </p:spPr>
        <p:txBody>
          <a:bodyPr>
            <a:normAutofit/>
          </a:bodyPr>
          <a:lstStyle/>
          <a:p>
            <a:r>
              <a:rPr lang="en-US" sz="4200" dirty="0"/>
              <a:t>Why ICM for Des Moines Metropolitan Area?</a:t>
            </a:r>
          </a:p>
        </p:txBody>
      </p:sp>
    </p:spTree>
    <p:extLst>
      <p:ext uri="{BB962C8B-B14F-4D97-AF65-F5344CB8AC3E}">
        <p14:creationId xmlns:p14="http://schemas.microsoft.com/office/powerpoint/2010/main" val="2806070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45114" y="161259"/>
            <a:ext cx="10515600" cy="425450"/>
          </a:xfrm>
        </p:spPr>
        <p:txBody>
          <a:bodyPr>
            <a:normAutofit fontScale="90000"/>
          </a:bodyPr>
          <a:lstStyle/>
          <a:p>
            <a:r>
              <a:rPr lang="en-US" dirty="0"/>
              <a:t>Why ICM cont. - Identified Issues</a:t>
            </a:r>
          </a:p>
        </p:txBody>
      </p:sp>
      <p:pic>
        <p:nvPicPr>
          <p:cNvPr id="1026" name="Diagram 6" descr="image001">
            <a:extLst>
              <a:ext uri="{FF2B5EF4-FFF2-40B4-BE49-F238E27FC236}">
                <a16:creationId xmlns:a16="http://schemas.microsoft.com/office/drawing/2014/main" id="{983529C9-785F-4FC6-B150-576ECF3D5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972" y="692800"/>
            <a:ext cx="8093427" cy="482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9CB56CC-0ED4-49FC-A7D9-7A0C1A5F1EFA}"/>
              </a:ext>
            </a:extLst>
          </p:cNvPr>
          <p:cNvSpPr/>
          <p:nvPr/>
        </p:nvSpPr>
        <p:spPr>
          <a:xfrm>
            <a:off x="-613955" y="5517728"/>
            <a:ext cx="13049795" cy="338554"/>
          </a:xfrm>
          <a:prstGeom prst="rect">
            <a:avLst/>
          </a:prstGeom>
        </p:spPr>
        <p:txBody>
          <a:bodyPr wrap="square">
            <a:spAutoFit/>
          </a:bodyPr>
          <a:lstStyle/>
          <a:p>
            <a:pPr algn="ctr"/>
            <a:r>
              <a:rPr lang="en-US" sz="1600" b="1" dirty="0">
                <a:solidFill>
                  <a:srgbClr val="002060"/>
                </a:solidFill>
              </a:rPr>
              <a:t>Figure 1. Existing Transportation Conditions/Problems in Des Moines Metro Area [Source: ICM Visioning Workshop]</a:t>
            </a:r>
          </a:p>
        </p:txBody>
      </p:sp>
      <p:sp>
        <p:nvSpPr>
          <p:cNvPr id="3" name="TextBox 2">
            <a:extLst>
              <a:ext uri="{FF2B5EF4-FFF2-40B4-BE49-F238E27FC236}">
                <a16:creationId xmlns:a16="http://schemas.microsoft.com/office/drawing/2014/main" id="{6292ED17-5AC7-4EDE-AA98-915EBFAACB0D}"/>
              </a:ext>
            </a:extLst>
          </p:cNvPr>
          <p:cNvSpPr txBox="1"/>
          <p:nvPr/>
        </p:nvSpPr>
        <p:spPr>
          <a:xfrm>
            <a:off x="1859973" y="3795510"/>
            <a:ext cx="2047009" cy="386432"/>
          </a:xfrm>
          <a:prstGeom prst="roundRect">
            <a:avLst>
              <a:gd name="adj" fmla="val 5954"/>
            </a:avLst>
          </a:prstGeom>
          <a:solidFill>
            <a:schemeClr val="bg1"/>
          </a:solidFill>
          <a:ln w="47625">
            <a:solidFill>
              <a:srgbClr val="3180B3"/>
            </a:solidFill>
          </a:ln>
        </p:spPr>
        <p:txBody>
          <a:bodyPr wrap="square" tIns="91440" bIns="91440" rtlCol="0" anchor="ctr">
            <a:spAutoFit/>
          </a:bodyPr>
          <a:lstStyle/>
          <a:p>
            <a:pPr algn="ctr"/>
            <a:r>
              <a:rPr lang="en-US" sz="1050" dirty="0">
                <a:solidFill>
                  <a:srgbClr val="4698CB"/>
                </a:solidFill>
              </a:rPr>
              <a:t>Sudden stopping on interstate</a:t>
            </a:r>
          </a:p>
        </p:txBody>
      </p:sp>
      <p:sp>
        <p:nvSpPr>
          <p:cNvPr id="7" name="TextBox 6">
            <a:extLst>
              <a:ext uri="{FF2B5EF4-FFF2-40B4-BE49-F238E27FC236}">
                <a16:creationId xmlns:a16="http://schemas.microsoft.com/office/drawing/2014/main" id="{86BDBEE2-13EB-4D2C-9F72-F8210DB40F8B}"/>
              </a:ext>
            </a:extLst>
          </p:cNvPr>
          <p:cNvSpPr txBox="1"/>
          <p:nvPr/>
        </p:nvSpPr>
        <p:spPr>
          <a:xfrm>
            <a:off x="1859973" y="4274852"/>
            <a:ext cx="2047009" cy="978962"/>
          </a:xfrm>
          <a:prstGeom prst="roundRect">
            <a:avLst>
              <a:gd name="adj" fmla="val 6121"/>
            </a:avLst>
          </a:prstGeom>
          <a:solidFill>
            <a:schemeClr val="bg1"/>
          </a:solidFill>
          <a:ln w="47625">
            <a:solidFill>
              <a:srgbClr val="3180B3"/>
            </a:solidFill>
          </a:ln>
        </p:spPr>
        <p:txBody>
          <a:bodyPr wrap="square" tIns="274320" bIns="274320" rtlCol="0" anchor="ctr">
            <a:spAutoFit/>
          </a:bodyPr>
          <a:lstStyle/>
          <a:p>
            <a:pPr algn="ctr"/>
            <a:r>
              <a:rPr lang="en-US" sz="1050" dirty="0">
                <a:solidFill>
                  <a:srgbClr val="4698CB"/>
                </a:solidFill>
              </a:rPr>
              <a:t>Incidents on nearby roadways</a:t>
            </a:r>
          </a:p>
        </p:txBody>
      </p:sp>
      <p:sp>
        <p:nvSpPr>
          <p:cNvPr id="8" name="TextBox 7">
            <a:extLst>
              <a:ext uri="{FF2B5EF4-FFF2-40B4-BE49-F238E27FC236}">
                <a16:creationId xmlns:a16="http://schemas.microsoft.com/office/drawing/2014/main" id="{A42EFDF4-E3C1-44C4-8B29-835F3701A826}"/>
              </a:ext>
            </a:extLst>
          </p:cNvPr>
          <p:cNvSpPr txBox="1"/>
          <p:nvPr/>
        </p:nvSpPr>
        <p:spPr>
          <a:xfrm>
            <a:off x="4626180" y="2143823"/>
            <a:ext cx="2047009" cy="451306"/>
          </a:xfrm>
          <a:prstGeom prst="roundRect">
            <a:avLst>
              <a:gd name="adj" fmla="val 5954"/>
            </a:avLst>
          </a:prstGeom>
          <a:solidFill>
            <a:schemeClr val="bg1"/>
          </a:solidFill>
          <a:ln w="47625">
            <a:solidFill>
              <a:srgbClr val="3180B3"/>
            </a:solidFill>
          </a:ln>
        </p:spPr>
        <p:txBody>
          <a:bodyPr wrap="square" tIns="137160" bIns="137160" rtlCol="0" anchor="ctr">
            <a:spAutoFit/>
          </a:bodyPr>
          <a:lstStyle/>
          <a:p>
            <a:pPr algn="ctr"/>
            <a:r>
              <a:rPr lang="en-US" sz="1050" dirty="0">
                <a:solidFill>
                  <a:srgbClr val="4698CB"/>
                </a:solidFill>
              </a:rPr>
              <a:t>Roadway signal coordination </a:t>
            </a:r>
          </a:p>
        </p:txBody>
      </p:sp>
      <p:sp>
        <p:nvSpPr>
          <p:cNvPr id="9" name="TextBox 8">
            <a:extLst>
              <a:ext uri="{FF2B5EF4-FFF2-40B4-BE49-F238E27FC236}">
                <a16:creationId xmlns:a16="http://schemas.microsoft.com/office/drawing/2014/main" id="{0289F2A0-D1E5-4EDC-9ECA-41DBF6C798D1}"/>
              </a:ext>
            </a:extLst>
          </p:cNvPr>
          <p:cNvSpPr txBox="1"/>
          <p:nvPr/>
        </p:nvSpPr>
        <p:spPr>
          <a:xfrm>
            <a:off x="4626180" y="3221508"/>
            <a:ext cx="2047009" cy="451306"/>
          </a:xfrm>
          <a:prstGeom prst="roundRect">
            <a:avLst>
              <a:gd name="adj" fmla="val 5954"/>
            </a:avLst>
          </a:prstGeom>
          <a:solidFill>
            <a:schemeClr val="bg1"/>
          </a:solidFill>
          <a:ln w="47625">
            <a:solidFill>
              <a:srgbClr val="3180B3"/>
            </a:solidFill>
          </a:ln>
        </p:spPr>
        <p:txBody>
          <a:bodyPr wrap="square" tIns="137160" bIns="137160" rtlCol="0" anchor="ctr">
            <a:spAutoFit/>
          </a:bodyPr>
          <a:lstStyle/>
          <a:p>
            <a:pPr algn="ctr"/>
            <a:r>
              <a:rPr lang="en-US" sz="1050" dirty="0">
                <a:solidFill>
                  <a:srgbClr val="4698CB"/>
                </a:solidFill>
              </a:rPr>
              <a:t>Back-ups onto interstate</a:t>
            </a:r>
          </a:p>
        </p:txBody>
      </p:sp>
      <p:sp>
        <p:nvSpPr>
          <p:cNvPr id="10" name="TextBox 9">
            <a:extLst>
              <a:ext uri="{FF2B5EF4-FFF2-40B4-BE49-F238E27FC236}">
                <a16:creationId xmlns:a16="http://schemas.microsoft.com/office/drawing/2014/main" id="{32A12032-D6E3-480F-8268-373DD053FD39}"/>
              </a:ext>
            </a:extLst>
          </p:cNvPr>
          <p:cNvSpPr txBox="1"/>
          <p:nvPr/>
        </p:nvSpPr>
        <p:spPr>
          <a:xfrm>
            <a:off x="7387194" y="3230850"/>
            <a:ext cx="2047009" cy="976908"/>
          </a:xfrm>
          <a:prstGeom prst="roundRect">
            <a:avLst>
              <a:gd name="adj" fmla="val 10213"/>
            </a:avLst>
          </a:prstGeom>
          <a:solidFill>
            <a:schemeClr val="bg1"/>
          </a:solidFill>
          <a:ln w="47625">
            <a:solidFill>
              <a:srgbClr val="3180B3"/>
            </a:solidFill>
          </a:ln>
        </p:spPr>
        <p:txBody>
          <a:bodyPr wrap="square" tIns="274320" bIns="274320" rtlCol="0" anchor="ctr">
            <a:spAutoFit/>
          </a:bodyPr>
          <a:lstStyle/>
          <a:p>
            <a:pPr algn="ctr"/>
            <a:r>
              <a:rPr lang="en-US" sz="1200" dirty="0">
                <a:solidFill>
                  <a:srgbClr val="4698CB"/>
                </a:solidFill>
              </a:rPr>
              <a:t>More traffic than interstate has capacity for</a:t>
            </a:r>
          </a:p>
        </p:txBody>
      </p:sp>
    </p:spTree>
    <p:extLst>
      <p:ext uri="{BB962C8B-B14F-4D97-AF65-F5344CB8AC3E}">
        <p14:creationId xmlns:p14="http://schemas.microsoft.com/office/powerpoint/2010/main" val="2471671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DB69-2C0E-4AB1-8C0C-CCC3B7E6A0C1}"/>
              </a:ext>
            </a:extLst>
          </p:cNvPr>
          <p:cNvSpPr>
            <a:spLocks noGrp="1"/>
          </p:cNvSpPr>
          <p:nvPr>
            <p:ph type="title"/>
          </p:nvPr>
        </p:nvSpPr>
        <p:spPr/>
        <p:txBody>
          <a:bodyPr/>
          <a:lstStyle/>
          <a:p>
            <a:r>
              <a:rPr lang="en-US" dirty="0"/>
              <a:t>What are ICM’s benefits?</a:t>
            </a:r>
          </a:p>
        </p:txBody>
      </p:sp>
      <p:pic>
        <p:nvPicPr>
          <p:cNvPr id="3" name="Graphic 2">
            <a:extLst>
              <a:ext uri="{FF2B5EF4-FFF2-40B4-BE49-F238E27FC236}">
                <a16:creationId xmlns:a16="http://schemas.microsoft.com/office/drawing/2014/main" id="{08E7DC90-F8DD-48E1-A0C9-2E34A7328D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756" y="1712690"/>
            <a:ext cx="1639112" cy="1639112"/>
          </a:xfrm>
          <a:prstGeom prst="rect">
            <a:avLst/>
          </a:prstGeom>
        </p:spPr>
      </p:pic>
      <p:pic>
        <p:nvPicPr>
          <p:cNvPr id="4" name="Graphic 3">
            <a:extLst>
              <a:ext uri="{FF2B5EF4-FFF2-40B4-BE49-F238E27FC236}">
                <a16:creationId xmlns:a16="http://schemas.microsoft.com/office/drawing/2014/main" id="{D1462638-AEA0-499A-B2FA-ACEE0167A4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93518" y="1712690"/>
            <a:ext cx="1639112" cy="1639112"/>
          </a:xfrm>
          <a:prstGeom prst="rect">
            <a:avLst/>
          </a:prstGeom>
        </p:spPr>
      </p:pic>
      <p:pic>
        <p:nvPicPr>
          <p:cNvPr id="5" name="Graphic 4">
            <a:extLst>
              <a:ext uri="{FF2B5EF4-FFF2-40B4-BE49-F238E27FC236}">
                <a16:creationId xmlns:a16="http://schemas.microsoft.com/office/drawing/2014/main" id="{80AAE45F-4DDF-40F7-9AB8-F92D76918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79280" y="1712690"/>
            <a:ext cx="1639112" cy="1639112"/>
          </a:xfrm>
          <a:prstGeom prst="rect">
            <a:avLst/>
          </a:prstGeom>
        </p:spPr>
      </p:pic>
      <p:pic>
        <p:nvPicPr>
          <p:cNvPr id="6" name="Graphic 5">
            <a:extLst>
              <a:ext uri="{FF2B5EF4-FFF2-40B4-BE49-F238E27FC236}">
                <a16:creationId xmlns:a16="http://schemas.microsoft.com/office/drawing/2014/main" id="{8911C2A5-2992-403C-98AE-93BA388BF2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65042" y="1712690"/>
            <a:ext cx="1639112" cy="1639112"/>
          </a:xfrm>
          <a:prstGeom prst="rect">
            <a:avLst/>
          </a:prstGeom>
        </p:spPr>
      </p:pic>
      <p:pic>
        <p:nvPicPr>
          <p:cNvPr id="7" name="Graphic 6">
            <a:extLst>
              <a:ext uri="{FF2B5EF4-FFF2-40B4-BE49-F238E27FC236}">
                <a16:creationId xmlns:a16="http://schemas.microsoft.com/office/drawing/2014/main" id="{1322D25E-6F9C-4EF4-8053-AEB37432B5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50637" y="3351802"/>
            <a:ext cx="1639112" cy="1639112"/>
          </a:xfrm>
          <a:prstGeom prst="rect">
            <a:avLst/>
          </a:prstGeom>
        </p:spPr>
      </p:pic>
      <p:pic>
        <p:nvPicPr>
          <p:cNvPr id="8" name="Graphic 7">
            <a:extLst>
              <a:ext uri="{FF2B5EF4-FFF2-40B4-BE49-F238E27FC236}">
                <a16:creationId xmlns:a16="http://schemas.microsoft.com/office/drawing/2014/main" id="{1AD442F9-D943-4863-A9C3-45FF92F2072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36399" y="3351802"/>
            <a:ext cx="1639112" cy="1639112"/>
          </a:xfrm>
          <a:prstGeom prst="rect">
            <a:avLst/>
          </a:prstGeom>
        </p:spPr>
      </p:pic>
      <p:pic>
        <p:nvPicPr>
          <p:cNvPr id="10" name="Graphic 9">
            <a:extLst>
              <a:ext uri="{FF2B5EF4-FFF2-40B4-BE49-F238E27FC236}">
                <a16:creationId xmlns:a16="http://schemas.microsoft.com/office/drawing/2014/main" id="{095A5C0F-19F1-4049-9A98-D3311183809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22161" y="3351802"/>
            <a:ext cx="1639112" cy="1639112"/>
          </a:xfrm>
          <a:prstGeom prst="rect">
            <a:avLst/>
          </a:prstGeom>
        </p:spPr>
      </p:pic>
    </p:spTree>
    <p:extLst>
      <p:ext uri="{BB962C8B-B14F-4D97-AF65-F5344CB8AC3E}">
        <p14:creationId xmlns:p14="http://schemas.microsoft.com/office/powerpoint/2010/main" val="4254288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1EA7-8903-4407-90FA-BCE0436B58BF}"/>
              </a:ext>
            </a:extLst>
          </p:cNvPr>
          <p:cNvSpPr>
            <a:spLocks noGrp="1"/>
          </p:cNvSpPr>
          <p:nvPr>
            <p:ph type="title"/>
          </p:nvPr>
        </p:nvSpPr>
        <p:spPr/>
        <p:txBody>
          <a:bodyPr/>
          <a:lstStyle/>
          <a:p>
            <a:r>
              <a:rPr lang="en-US" dirty="0"/>
              <a:t>What We Heard from You</a:t>
            </a:r>
          </a:p>
        </p:txBody>
      </p:sp>
      <p:sp>
        <p:nvSpPr>
          <p:cNvPr id="3" name="Content Placeholder 2">
            <a:extLst>
              <a:ext uri="{FF2B5EF4-FFF2-40B4-BE49-F238E27FC236}">
                <a16:creationId xmlns:a16="http://schemas.microsoft.com/office/drawing/2014/main" id="{4FD1EDDB-203B-4433-B9EC-DE058018425E}"/>
              </a:ext>
            </a:extLst>
          </p:cNvPr>
          <p:cNvSpPr>
            <a:spLocks noGrp="1"/>
          </p:cNvSpPr>
          <p:nvPr>
            <p:ph idx="1"/>
          </p:nvPr>
        </p:nvSpPr>
        <p:spPr/>
        <p:txBody>
          <a:bodyPr/>
          <a:lstStyle/>
          <a:p>
            <a:r>
              <a:rPr lang="en-US" dirty="0"/>
              <a:t>By working together, we can identify safe, reliable, and cost-effective solutions for the Des Moines metropolitan area.</a:t>
            </a:r>
          </a:p>
          <a:p>
            <a:r>
              <a:rPr lang="en-US" dirty="0"/>
              <a:t>Results of the online meeting indicate that residents are mostly interested in transportation improvements that don’t involve increasing freeway traffic lanes, but enhancements to </a:t>
            </a:r>
            <a:r>
              <a:rPr lang="en-US" b="1" dirty="0"/>
              <a:t>public transportation, commuter alternatives, and freeway safety improvements such as ramp metering. </a:t>
            </a:r>
          </a:p>
        </p:txBody>
      </p:sp>
    </p:spTree>
    <p:extLst>
      <p:ext uri="{BB962C8B-B14F-4D97-AF65-F5344CB8AC3E}">
        <p14:creationId xmlns:p14="http://schemas.microsoft.com/office/powerpoint/2010/main" val="3441448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1EA7-8903-4407-90FA-BCE0436B58BF}"/>
              </a:ext>
            </a:extLst>
          </p:cNvPr>
          <p:cNvSpPr>
            <a:spLocks noGrp="1"/>
          </p:cNvSpPr>
          <p:nvPr>
            <p:ph type="title"/>
          </p:nvPr>
        </p:nvSpPr>
        <p:spPr/>
        <p:txBody>
          <a:bodyPr/>
          <a:lstStyle/>
          <a:p>
            <a:r>
              <a:rPr lang="en-US" dirty="0"/>
              <a:t>What We Heard from You</a:t>
            </a:r>
          </a:p>
        </p:txBody>
      </p:sp>
      <p:sp>
        <p:nvSpPr>
          <p:cNvPr id="7" name="Content Placeholder 6">
            <a:extLst>
              <a:ext uri="{FF2B5EF4-FFF2-40B4-BE49-F238E27FC236}">
                <a16:creationId xmlns:a16="http://schemas.microsoft.com/office/drawing/2014/main" id="{39158931-7CB6-4A51-8199-1E1B9FA75E59}"/>
              </a:ext>
            </a:extLst>
          </p:cNvPr>
          <p:cNvSpPr>
            <a:spLocks noGrp="1"/>
          </p:cNvSpPr>
          <p:nvPr>
            <p:ph idx="1"/>
          </p:nvPr>
        </p:nvSpPr>
        <p:spPr/>
        <p:txBody>
          <a:bodyPr/>
          <a:lstStyle/>
          <a:p>
            <a:pPr marL="0" indent="0">
              <a:buNone/>
            </a:pPr>
            <a:r>
              <a:rPr lang="fr-FR" dirty="0"/>
              <a:t>Des Moines </a:t>
            </a:r>
            <a:r>
              <a:rPr lang="fr-FR" dirty="0" err="1"/>
              <a:t>Commuters</a:t>
            </a:r>
            <a:r>
              <a:rPr lang="fr-FR" dirty="0"/>
              <a:t> </a:t>
            </a:r>
            <a:r>
              <a:rPr lang="fr-FR" dirty="0" err="1"/>
              <a:t>Travel</a:t>
            </a:r>
            <a:r>
              <a:rPr lang="fr-FR" dirty="0"/>
              <a:t> By:</a:t>
            </a:r>
            <a:endParaRPr lang="en-US" dirty="0"/>
          </a:p>
        </p:txBody>
      </p:sp>
      <p:pic>
        <p:nvPicPr>
          <p:cNvPr id="16" name="Graphic 15">
            <a:extLst>
              <a:ext uri="{FF2B5EF4-FFF2-40B4-BE49-F238E27FC236}">
                <a16:creationId xmlns:a16="http://schemas.microsoft.com/office/drawing/2014/main" id="{4C3D5E8E-CA1E-49D3-8618-346C6C9BDD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831" y="2413466"/>
            <a:ext cx="11186338" cy="2492066"/>
          </a:xfrm>
          <a:prstGeom prst="rect">
            <a:avLst/>
          </a:prstGeom>
        </p:spPr>
      </p:pic>
      <p:sp>
        <p:nvSpPr>
          <p:cNvPr id="3" name="TextBox 2">
            <a:extLst>
              <a:ext uri="{FF2B5EF4-FFF2-40B4-BE49-F238E27FC236}">
                <a16:creationId xmlns:a16="http://schemas.microsoft.com/office/drawing/2014/main" id="{B5144E04-18F4-4CDB-A955-25CC5D9FE41C}"/>
              </a:ext>
            </a:extLst>
          </p:cNvPr>
          <p:cNvSpPr txBox="1"/>
          <p:nvPr/>
        </p:nvSpPr>
        <p:spPr>
          <a:xfrm>
            <a:off x="8192588" y="6034901"/>
            <a:ext cx="3837735" cy="276999"/>
          </a:xfrm>
          <a:prstGeom prst="rect">
            <a:avLst/>
          </a:prstGeom>
          <a:noFill/>
        </p:spPr>
        <p:txBody>
          <a:bodyPr wrap="square" rtlCol="0">
            <a:spAutoFit/>
          </a:bodyPr>
          <a:lstStyle/>
          <a:p>
            <a:r>
              <a:rPr lang="en-US" sz="1200" dirty="0"/>
              <a:t>Source: Des Moines ICM Commuter Survey, Q4 2020</a:t>
            </a:r>
          </a:p>
        </p:txBody>
      </p:sp>
    </p:spTree>
    <p:extLst>
      <p:ext uri="{BB962C8B-B14F-4D97-AF65-F5344CB8AC3E}">
        <p14:creationId xmlns:p14="http://schemas.microsoft.com/office/powerpoint/2010/main" val="1021352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1EA7-8903-4407-90FA-BCE0436B58BF}"/>
              </a:ext>
            </a:extLst>
          </p:cNvPr>
          <p:cNvSpPr>
            <a:spLocks noGrp="1"/>
          </p:cNvSpPr>
          <p:nvPr>
            <p:ph type="title"/>
          </p:nvPr>
        </p:nvSpPr>
        <p:spPr/>
        <p:txBody>
          <a:bodyPr/>
          <a:lstStyle/>
          <a:p>
            <a:r>
              <a:rPr lang="en-US" dirty="0"/>
              <a:t>What We Heard from You</a:t>
            </a:r>
          </a:p>
        </p:txBody>
      </p:sp>
      <p:sp>
        <p:nvSpPr>
          <p:cNvPr id="7" name="Content Placeholder 6">
            <a:extLst>
              <a:ext uri="{FF2B5EF4-FFF2-40B4-BE49-F238E27FC236}">
                <a16:creationId xmlns:a16="http://schemas.microsoft.com/office/drawing/2014/main" id="{39158931-7CB6-4A51-8199-1E1B9FA75E59}"/>
              </a:ext>
            </a:extLst>
          </p:cNvPr>
          <p:cNvSpPr>
            <a:spLocks noGrp="1"/>
          </p:cNvSpPr>
          <p:nvPr>
            <p:ph idx="1"/>
          </p:nvPr>
        </p:nvSpPr>
        <p:spPr/>
        <p:txBody>
          <a:bodyPr/>
          <a:lstStyle/>
          <a:p>
            <a:pPr marL="0" indent="0">
              <a:buNone/>
            </a:pPr>
            <a:r>
              <a:rPr lang="en-US" dirty="0"/>
              <a:t>What kind of improvements do you want to see? </a:t>
            </a:r>
          </a:p>
        </p:txBody>
      </p:sp>
      <p:pic>
        <p:nvPicPr>
          <p:cNvPr id="6" name="Graphic 5">
            <a:extLst>
              <a:ext uri="{FF2B5EF4-FFF2-40B4-BE49-F238E27FC236}">
                <a16:creationId xmlns:a16="http://schemas.microsoft.com/office/drawing/2014/main" id="{2B287D2E-ED08-4553-A3B9-25CF6C0110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831" y="2670231"/>
            <a:ext cx="11186338" cy="3331043"/>
          </a:xfrm>
          <a:prstGeom prst="rect">
            <a:avLst/>
          </a:prstGeom>
        </p:spPr>
      </p:pic>
    </p:spTree>
    <p:extLst>
      <p:ext uri="{BB962C8B-B14F-4D97-AF65-F5344CB8AC3E}">
        <p14:creationId xmlns:p14="http://schemas.microsoft.com/office/powerpoint/2010/main" val="3957409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5125"/>
            <a:ext cx="10515600" cy="1325563"/>
          </a:xfrm>
        </p:spPr>
        <p:txBody>
          <a:bodyPr/>
          <a:lstStyle/>
          <a:p>
            <a:r>
              <a:rPr lang="en-US" dirty="0"/>
              <a:t>Current ICM Strategies Implemented</a:t>
            </a:r>
          </a:p>
        </p:txBody>
      </p:sp>
    </p:spTree>
    <p:extLst>
      <p:ext uri="{BB962C8B-B14F-4D97-AF65-F5344CB8AC3E}">
        <p14:creationId xmlns:p14="http://schemas.microsoft.com/office/powerpoint/2010/main" val="1124940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3252" y="889757"/>
            <a:ext cx="8587108" cy="5321504"/>
          </a:xfrm>
          <a:prstGeom prst="rect">
            <a:avLst/>
          </a:prstGeom>
        </p:spPr>
      </p:pic>
      <p:sp>
        <p:nvSpPr>
          <p:cNvPr id="2" name="Title 1"/>
          <p:cNvSpPr>
            <a:spLocks noGrp="1"/>
          </p:cNvSpPr>
          <p:nvPr>
            <p:ph type="title"/>
          </p:nvPr>
        </p:nvSpPr>
        <p:spPr>
          <a:xfrm>
            <a:off x="407896" y="226975"/>
            <a:ext cx="10945904" cy="1325563"/>
          </a:xfrm>
        </p:spPr>
        <p:txBody>
          <a:bodyPr/>
          <a:lstStyle/>
          <a:p>
            <a:r>
              <a:rPr lang="en-US" dirty="0"/>
              <a:t>ICM Program Elements</a:t>
            </a:r>
          </a:p>
        </p:txBody>
      </p:sp>
      <p:sp>
        <p:nvSpPr>
          <p:cNvPr id="4" name="Slide Number Placeholder 3"/>
          <p:cNvSpPr>
            <a:spLocks noGrp="1"/>
          </p:cNvSpPr>
          <p:nvPr>
            <p:ph type="sldNum" sz="quarter" idx="12"/>
          </p:nvPr>
        </p:nvSpPr>
        <p:spPr/>
        <p:txBody>
          <a:bodyPr/>
          <a:lstStyle/>
          <a:p>
            <a:endParaRPr lang="en-US" dirty="0">
              <a:solidFill>
                <a:srgbClr val="3C3732">
                  <a:tint val="75000"/>
                </a:srgbClr>
              </a:solidFill>
            </a:endParaRPr>
          </a:p>
        </p:txBody>
      </p:sp>
    </p:spTree>
    <p:extLst>
      <p:ext uri="{BB962C8B-B14F-4D97-AF65-F5344CB8AC3E}">
        <p14:creationId xmlns:p14="http://schemas.microsoft.com/office/powerpoint/2010/main" val="2252842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3075" y="2408238"/>
            <a:ext cx="9144000" cy="2387600"/>
          </a:xfrm>
        </p:spPr>
        <p:txBody>
          <a:bodyPr>
            <a:normAutofit fontScale="90000"/>
          </a:bodyPr>
          <a:lstStyle/>
          <a:p>
            <a:r>
              <a:rPr lang="en-US" dirty="0">
                <a:solidFill>
                  <a:srgbClr val="168ADB"/>
                </a:solidFill>
              </a:rPr>
              <a:t>Des Moines Metro Area Integrated Corridor Management</a:t>
            </a:r>
          </a:p>
        </p:txBody>
      </p:sp>
      <p:sp>
        <p:nvSpPr>
          <p:cNvPr id="3" name="Subtitle 2"/>
          <p:cNvSpPr>
            <a:spLocks noGrp="1"/>
          </p:cNvSpPr>
          <p:nvPr>
            <p:ph type="subTitle" idx="1"/>
          </p:nvPr>
        </p:nvSpPr>
        <p:spPr>
          <a:xfrm>
            <a:off x="1743075" y="4959859"/>
            <a:ext cx="9144000" cy="1655762"/>
          </a:xfrm>
        </p:spPr>
        <p:txBody>
          <a:bodyPr/>
          <a:lstStyle/>
          <a:p>
            <a:r>
              <a:rPr lang="en-US" dirty="0">
                <a:highlight>
                  <a:srgbClr val="FFFF00"/>
                </a:highlight>
              </a:rPr>
              <a:t>Month Date</a:t>
            </a:r>
            <a:r>
              <a:rPr lang="en-US" dirty="0"/>
              <a:t>, </a:t>
            </a:r>
            <a:r>
              <a:rPr lang="en-US" dirty="0">
                <a:highlight>
                  <a:srgbClr val="FFFF00"/>
                </a:highlight>
              </a:rPr>
              <a:t>Year</a:t>
            </a:r>
          </a:p>
        </p:txBody>
      </p:sp>
      <p:sp>
        <p:nvSpPr>
          <p:cNvPr id="4" name="Rectangle 3"/>
          <p:cNvSpPr/>
          <p:nvPr/>
        </p:nvSpPr>
        <p:spPr>
          <a:xfrm>
            <a:off x="0" y="10297"/>
            <a:ext cx="5214551" cy="15896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p:blipFill>
        <p:spPr>
          <a:xfrm>
            <a:off x="1001631" y="304856"/>
            <a:ext cx="3409760" cy="1071585"/>
          </a:xfrm>
          <a:prstGeom prst="rect">
            <a:avLst/>
          </a:prstGeom>
        </p:spPr>
      </p:pic>
    </p:spTree>
    <p:extLst>
      <p:ext uri="{BB962C8B-B14F-4D97-AF65-F5344CB8AC3E}">
        <p14:creationId xmlns:p14="http://schemas.microsoft.com/office/powerpoint/2010/main" val="128424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96" y="226975"/>
            <a:ext cx="10945904" cy="1325563"/>
          </a:xfrm>
        </p:spPr>
        <p:txBody>
          <a:bodyPr/>
          <a:lstStyle/>
          <a:p>
            <a:r>
              <a:rPr lang="en-US" dirty="0"/>
              <a:t>ICM Program Schedule</a:t>
            </a:r>
          </a:p>
        </p:txBody>
      </p:sp>
      <p:sp>
        <p:nvSpPr>
          <p:cNvPr id="4" name="Slide Number Placeholder 3"/>
          <p:cNvSpPr>
            <a:spLocks noGrp="1"/>
          </p:cNvSpPr>
          <p:nvPr>
            <p:ph type="sldNum" sz="quarter" idx="12"/>
          </p:nvPr>
        </p:nvSpPr>
        <p:spPr/>
        <p:txBody>
          <a:bodyPr/>
          <a:lstStyle/>
          <a:p>
            <a:endParaRPr lang="en-US" dirty="0">
              <a:solidFill>
                <a:srgbClr val="3C3732">
                  <a:tint val="75000"/>
                </a:srgbClr>
              </a:solidFill>
            </a:endParaRPr>
          </a:p>
        </p:txBody>
      </p:sp>
      <p:pic>
        <p:nvPicPr>
          <p:cNvPr id="8" name="Picture 7" descr="Timeline&#10;&#10;Description automatically generated">
            <a:extLst>
              <a:ext uri="{FF2B5EF4-FFF2-40B4-BE49-F238E27FC236}">
                <a16:creationId xmlns:a16="http://schemas.microsoft.com/office/drawing/2014/main" id="{DB8A5662-27BF-41FD-95FC-5A8C71F40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153" y="809618"/>
            <a:ext cx="10125694" cy="4867716"/>
          </a:xfrm>
          <a:prstGeom prst="rect">
            <a:avLst/>
          </a:prstGeom>
        </p:spPr>
      </p:pic>
    </p:spTree>
    <p:extLst>
      <p:ext uri="{BB962C8B-B14F-4D97-AF65-F5344CB8AC3E}">
        <p14:creationId xmlns:p14="http://schemas.microsoft.com/office/powerpoint/2010/main" val="4066668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CB80-EEEF-41AE-AA25-A8AB0619CDDF}"/>
              </a:ext>
            </a:extLst>
          </p:cNvPr>
          <p:cNvSpPr>
            <a:spLocks noGrp="1"/>
          </p:cNvSpPr>
          <p:nvPr>
            <p:ph type="title"/>
          </p:nvPr>
        </p:nvSpPr>
        <p:spPr/>
        <p:txBody>
          <a:bodyPr/>
          <a:lstStyle/>
          <a:p>
            <a:r>
              <a:rPr lang="en-US" dirty="0"/>
              <a:t>What Initiatives are Coming Next?</a:t>
            </a:r>
          </a:p>
        </p:txBody>
      </p:sp>
      <p:sp>
        <p:nvSpPr>
          <p:cNvPr id="3" name="Content Placeholder 2">
            <a:extLst>
              <a:ext uri="{FF2B5EF4-FFF2-40B4-BE49-F238E27FC236}">
                <a16:creationId xmlns:a16="http://schemas.microsoft.com/office/drawing/2014/main" id="{D9B434B5-12A2-42DD-A3AB-3989B51D626B}"/>
              </a:ext>
            </a:extLst>
          </p:cNvPr>
          <p:cNvSpPr>
            <a:spLocks noGrp="1"/>
          </p:cNvSpPr>
          <p:nvPr>
            <p:ph idx="1"/>
          </p:nvPr>
        </p:nvSpPr>
        <p:spPr/>
        <p:txBody>
          <a:bodyPr/>
          <a:lstStyle/>
          <a:p>
            <a:pPr marL="0" indent="0">
              <a:buNone/>
            </a:pPr>
            <a:r>
              <a:rPr lang="en-US" dirty="0"/>
              <a:t>New initiatives coming to the metro including:</a:t>
            </a:r>
          </a:p>
        </p:txBody>
      </p:sp>
      <p:pic>
        <p:nvPicPr>
          <p:cNvPr id="4" name="Graphic 3">
            <a:extLst>
              <a:ext uri="{FF2B5EF4-FFF2-40B4-BE49-F238E27FC236}">
                <a16:creationId xmlns:a16="http://schemas.microsoft.com/office/drawing/2014/main" id="{459BF7DD-4E62-474B-AEC2-4EF7BB5D00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563" y="2600526"/>
            <a:ext cx="1656948" cy="1656948"/>
          </a:xfrm>
          <a:prstGeom prst="rect">
            <a:avLst/>
          </a:prstGeom>
        </p:spPr>
      </p:pic>
      <p:pic>
        <p:nvPicPr>
          <p:cNvPr id="5" name="Graphic 4">
            <a:extLst>
              <a:ext uri="{FF2B5EF4-FFF2-40B4-BE49-F238E27FC236}">
                <a16:creationId xmlns:a16="http://schemas.microsoft.com/office/drawing/2014/main" id="{D42F0EC0-1833-4ACC-A422-FB00AE9807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67526" y="2600526"/>
            <a:ext cx="1656948" cy="1656948"/>
          </a:xfrm>
          <a:prstGeom prst="rect">
            <a:avLst/>
          </a:prstGeom>
        </p:spPr>
      </p:pic>
      <p:pic>
        <p:nvPicPr>
          <p:cNvPr id="6" name="Graphic 5">
            <a:extLst>
              <a:ext uri="{FF2B5EF4-FFF2-40B4-BE49-F238E27FC236}">
                <a16:creationId xmlns:a16="http://schemas.microsoft.com/office/drawing/2014/main" id="{8F57C8D5-CC95-4AEE-A85F-777A2757EB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54489" y="2600526"/>
            <a:ext cx="1656948" cy="1656948"/>
          </a:xfrm>
          <a:prstGeom prst="rect">
            <a:avLst/>
          </a:prstGeom>
        </p:spPr>
      </p:pic>
      <p:sp>
        <p:nvSpPr>
          <p:cNvPr id="8" name="Rectangle 7">
            <a:extLst>
              <a:ext uri="{FF2B5EF4-FFF2-40B4-BE49-F238E27FC236}">
                <a16:creationId xmlns:a16="http://schemas.microsoft.com/office/drawing/2014/main" id="{815E0019-F7D5-46BC-9860-2B2177068403}"/>
              </a:ext>
            </a:extLst>
          </p:cNvPr>
          <p:cNvSpPr/>
          <p:nvPr/>
        </p:nvSpPr>
        <p:spPr>
          <a:xfrm>
            <a:off x="990969" y="4502580"/>
            <a:ext cx="2036135" cy="400110"/>
          </a:xfrm>
          <a:prstGeom prst="rect">
            <a:avLst/>
          </a:prstGeom>
        </p:spPr>
        <p:txBody>
          <a:bodyPr wrap="none">
            <a:spAutoFit/>
          </a:bodyPr>
          <a:lstStyle/>
          <a:p>
            <a:pPr algn="ctr"/>
            <a:r>
              <a:rPr lang="en-US" sz="2000" b="1" dirty="0"/>
              <a:t>Ramp Metering</a:t>
            </a:r>
          </a:p>
        </p:txBody>
      </p:sp>
      <p:sp>
        <p:nvSpPr>
          <p:cNvPr id="9" name="Rectangle 8">
            <a:extLst>
              <a:ext uri="{FF2B5EF4-FFF2-40B4-BE49-F238E27FC236}">
                <a16:creationId xmlns:a16="http://schemas.microsoft.com/office/drawing/2014/main" id="{C1198248-AEFB-42D2-ABBA-C73CC9B24AFF}"/>
              </a:ext>
            </a:extLst>
          </p:cNvPr>
          <p:cNvSpPr/>
          <p:nvPr/>
        </p:nvSpPr>
        <p:spPr>
          <a:xfrm>
            <a:off x="4823857" y="4506927"/>
            <a:ext cx="2978701" cy="400110"/>
          </a:xfrm>
          <a:prstGeom prst="rect">
            <a:avLst/>
          </a:prstGeom>
        </p:spPr>
        <p:txBody>
          <a:bodyPr wrap="none">
            <a:spAutoFit/>
          </a:bodyPr>
          <a:lstStyle/>
          <a:p>
            <a:r>
              <a:rPr lang="en-US" sz="2000" b="1" dirty="0"/>
              <a:t>Dynamic Shoulder Use</a:t>
            </a:r>
          </a:p>
        </p:txBody>
      </p:sp>
      <p:sp>
        <p:nvSpPr>
          <p:cNvPr id="10" name="Rectangle 9">
            <a:extLst>
              <a:ext uri="{FF2B5EF4-FFF2-40B4-BE49-F238E27FC236}">
                <a16:creationId xmlns:a16="http://schemas.microsoft.com/office/drawing/2014/main" id="{1547D703-3E80-49FB-981A-BAFADCD79273}"/>
              </a:ext>
            </a:extLst>
          </p:cNvPr>
          <p:cNvSpPr/>
          <p:nvPr/>
        </p:nvSpPr>
        <p:spPr>
          <a:xfrm>
            <a:off x="9178393" y="4506927"/>
            <a:ext cx="2009141" cy="707886"/>
          </a:xfrm>
          <a:prstGeom prst="rect">
            <a:avLst/>
          </a:prstGeom>
        </p:spPr>
        <p:txBody>
          <a:bodyPr wrap="none">
            <a:spAutoFit/>
          </a:bodyPr>
          <a:lstStyle/>
          <a:p>
            <a:pPr algn="ctr"/>
            <a:r>
              <a:rPr lang="en-US" sz="2000" b="1" dirty="0"/>
              <a:t>Travel Demand</a:t>
            </a:r>
          </a:p>
          <a:p>
            <a:pPr algn="ctr"/>
            <a:r>
              <a:rPr lang="en-US" sz="2000" b="1" dirty="0"/>
              <a:t>Management </a:t>
            </a:r>
          </a:p>
        </p:txBody>
      </p:sp>
    </p:spTree>
    <p:extLst>
      <p:ext uri="{BB962C8B-B14F-4D97-AF65-F5344CB8AC3E}">
        <p14:creationId xmlns:p14="http://schemas.microsoft.com/office/powerpoint/2010/main" val="200119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C7E51A-265B-4BED-9E64-EAE41EC215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19A41814-7896-4ECD-95B9-35061B869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0BD67860-E9F3-46B3-A0F5-A49A41EDFA78}"/>
              </a:ext>
            </a:extLst>
          </p:cNvPr>
          <p:cNvSpPr txBox="1"/>
          <p:nvPr/>
        </p:nvSpPr>
        <p:spPr>
          <a:xfrm>
            <a:off x="9914286" y="6076248"/>
            <a:ext cx="1935678" cy="707886"/>
          </a:xfrm>
          <a:prstGeom prst="rect">
            <a:avLst/>
          </a:prstGeom>
          <a:noFill/>
        </p:spPr>
        <p:txBody>
          <a:bodyPr wrap="square" rtlCol="0">
            <a:spAutoFit/>
          </a:bodyPr>
          <a:lstStyle/>
          <a:p>
            <a:r>
              <a:rPr lang="en-US" sz="1000" dirty="0"/>
              <a:t>Proposed ICM projects have overlapping boundaries and are offset for readability.</a:t>
            </a:r>
          </a:p>
          <a:p>
            <a:endParaRPr lang="en-US" sz="1000" dirty="0"/>
          </a:p>
        </p:txBody>
      </p:sp>
      <p:sp>
        <p:nvSpPr>
          <p:cNvPr id="2" name="Title 1"/>
          <p:cNvSpPr>
            <a:spLocks noGrp="1"/>
          </p:cNvSpPr>
          <p:nvPr>
            <p:ph type="title"/>
          </p:nvPr>
        </p:nvSpPr>
        <p:spPr>
          <a:xfrm>
            <a:off x="838200" y="365125"/>
            <a:ext cx="5257800" cy="1325563"/>
          </a:xfrm>
        </p:spPr>
        <p:txBody>
          <a:bodyPr/>
          <a:lstStyle/>
          <a:p>
            <a:r>
              <a:rPr lang="en-US" dirty="0"/>
              <a:t>Corridor Improvements</a:t>
            </a:r>
          </a:p>
        </p:txBody>
      </p:sp>
      <p:sp>
        <p:nvSpPr>
          <p:cNvPr id="18" name="Rectangle 17">
            <a:extLst>
              <a:ext uri="{FF2B5EF4-FFF2-40B4-BE49-F238E27FC236}">
                <a16:creationId xmlns:a16="http://schemas.microsoft.com/office/drawing/2014/main" id="{D4CC0AD9-5D05-4E71-8BDF-9CB38EB49851}"/>
              </a:ext>
            </a:extLst>
          </p:cNvPr>
          <p:cNvSpPr/>
          <p:nvPr/>
        </p:nvSpPr>
        <p:spPr>
          <a:xfrm>
            <a:off x="0" y="5625827"/>
            <a:ext cx="3115438" cy="949733"/>
          </a:xfrm>
          <a:prstGeom prst="rect">
            <a:avLst/>
          </a:prstGeom>
          <a:solidFill>
            <a:srgbClr val="46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BE650CC2-5653-4021-8CAA-F5FAFBD28D29}"/>
              </a:ext>
            </a:extLst>
          </p:cNvPr>
          <p:cNvPicPr/>
          <p:nvPr/>
        </p:nvPicPr>
        <p:blipFill>
          <a:blip r:embed="rId5" cstate="print">
            <a:extLst>
              <a:ext uri="{28A0092B-C50C-407E-A947-70E740481C1C}">
                <a14:useLocalDpi xmlns:a14="http://schemas.microsoft.com/office/drawing/2010/main" val="0"/>
              </a:ext>
            </a:extLst>
          </a:blip>
          <a:srcRect/>
          <a:stretch/>
        </p:blipFill>
        <p:spPr>
          <a:xfrm>
            <a:off x="560941" y="5752644"/>
            <a:ext cx="2037164" cy="640219"/>
          </a:xfrm>
          <a:prstGeom prst="rect">
            <a:avLst/>
          </a:prstGeom>
        </p:spPr>
      </p:pic>
      <p:pic>
        <p:nvPicPr>
          <p:cNvPr id="11" name="Graphic 10">
            <a:extLst>
              <a:ext uri="{FF2B5EF4-FFF2-40B4-BE49-F238E27FC236}">
                <a16:creationId xmlns:a16="http://schemas.microsoft.com/office/drawing/2014/main" id="{CD1B1B4F-DD48-4503-BD0A-132FFE5E37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04588" y="1628746"/>
            <a:ext cx="2447925" cy="4391025"/>
          </a:xfrm>
          <a:prstGeom prst="rect">
            <a:avLst/>
          </a:prstGeom>
        </p:spPr>
      </p:pic>
    </p:spTree>
    <p:extLst>
      <p:ext uri="{BB962C8B-B14F-4D97-AF65-F5344CB8AC3E}">
        <p14:creationId xmlns:p14="http://schemas.microsoft.com/office/powerpoint/2010/main" val="2506771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F15984E-A369-4966-9925-41143DCC9C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4" name="Picture 33" descr="Graphical user interface&#10;&#10;Description automatically generated">
            <a:extLst>
              <a:ext uri="{FF2B5EF4-FFF2-40B4-BE49-F238E27FC236}">
                <a16:creationId xmlns:a16="http://schemas.microsoft.com/office/drawing/2014/main" id="{735A501B-E91D-406D-A09C-3C4EBA5DA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9" name="Picture 38" descr="Graphical user interface, application, Teams&#10;&#10;Description automatically generated">
            <a:extLst>
              <a:ext uri="{FF2B5EF4-FFF2-40B4-BE49-F238E27FC236}">
                <a16:creationId xmlns:a16="http://schemas.microsoft.com/office/drawing/2014/main" id="{768835B6-C9B7-4E64-B75F-72248BEE0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35" name="TextBox 34">
            <a:extLst>
              <a:ext uri="{FF2B5EF4-FFF2-40B4-BE49-F238E27FC236}">
                <a16:creationId xmlns:a16="http://schemas.microsoft.com/office/drawing/2014/main" id="{13DED1AB-A30F-4AF8-8976-03261BEDDE17}"/>
              </a:ext>
            </a:extLst>
          </p:cNvPr>
          <p:cNvSpPr txBox="1"/>
          <p:nvPr/>
        </p:nvSpPr>
        <p:spPr>
          <a:xfrm>
            <a:off x="9914286" y="6076248"/>
            <a:ext cx="1935678" cy="707886"/>
          </a:xfrm>
          <a:prstGeom prst="rect">
            <a:avLst/>
          </a:prstGeom>
          <a:noFill/>
        </p:spPr>
        <p:txBody>
          <a:bodyPr wrap="square" rtlCol="0">
            <a:spAutoFit/>
          </a:bodyPr>
          <a:lstStyle/>
          <a:p>
            <a:r>
              <a:rPr lang="en-US" sz="1000" dirty="0"/>
              <a:t>Proposed ICM projects have overlapping boundaries and are offset for readability.</a:t>
            </a:r>
          </a:p>
          <a:p>
            <a:endParaRPr lang="en-US" sz="1000" dirty="0"/>
          </a:p>
        </p:txBody>
      </p:sp>
      <p:sp>
        <p:nvSpPr>
          <p:cNvPr id="37" name="Rectangle 36">
            <a:extLst>
              <a:ext uri="{FF2B5EF4-FFF2-40B4-BE49-F238E27FC236}">
                <a16:creationId xmlns:a16="http://schemas.microsoft.com/office/drawing/2014/main" id="{662090DD-5BE2-404A-AC64-876D4F4DD866}"/>
              </a:ext>
            </a:extLst>
          </p:cNvPr>
          <p:cNvSpPr/>
          <p:nvPr/>
        </p:nvSpPr>
        <p:spPr>
          <a:xfrm>
            <a:off x="0" y="5625827"/>
            <a:ext cx="3115438" cy="949733"/>
          </a:xfrm>
          <a:prstGeom prst="rect">
            <a:avLst/>
          </a:prstGeom>
          <a:solidFill>
            <a:srgbClr val="46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8" name="Picture 37">
            <a:extLst>
              <a:ext uri="{FF2B5EF4-FFF2-40B4-BE49-F238E27FC236}">
                <a16:creationId xmlns:a16="http://schemas.microsoft.com/office/drawing/2014/main" id="{A48C6812-5508-4B76-80B2-C42CF5DB2EF7}"/>
              </a:ext>
            </a:extLst>
          </p:cNvPr>
          <p:cNvPicPr/>
          <p:nvPr/>
        </p:nvPicPr>
        <p:blipFill>
          <a:blip r:embed="rId6" cstate="print">
            <a:extLst>
              <a:ext uri="{28A0092B-C50C-407E-A947-70E740481C1C}">
                <a14:useLocalDpi xmlns:a14="http://schemas.microsoft.com/office/drawing/2010/main" val="0"/>
              </a:ext>
            </a:extLst>
          </a:blip>
          <a:srcRect/>
          <a:stretch/>
        </p:blipFill>
        <p:spPr>
          <a:xfrm>
            <a:off x="560941" y="5752644"/>
            <a:ext cx="2037164" cy="640219"/>
          </a:xfrm>
          <a:prstGeom prst="rect">
            <a:avLst/>
          </a:prstGeom>
        </p:spPr>
      </p:pic>
      <p:sp>
        <p:nvSpPr>
          <p:cNvPr id="2" name="Title 1"/>
          <p:cNvSpPr>
            <a:spLocks noGrp="1"/>
          </p:cNvSpPr>
          <p:nvPr>
            <p:ph type="title"/>
          </p:nvPr>
        </p:nvSpPr>
        <p:spPr>
          <a:xfrm>
            <a:off x="838200" y="365125"/>
            <a:ext cx="5892800" cy="1325563"/>
          </a:xfrm>
        </p:spPr>
        <p:txBody>
          <a:bodyPr/>
          <a:lstStyle/>
          <a:p>
            <a:r>
              <a:rPr lang="en-US" dirty="0"/>
              <a:t>Corridor Improvements</a:t>
            </a:r>
          </a:p>
        </p:txBody>
      </p:sp>
      <p:pic>
        <p:nvPicPr>
          <p:cNvPr id="10" name="Graphic 9">
            <a:extLst>
              <a:ext uri="{FF2B5EF4-FFF2-40B4-BE49-F238E27FC236}">
                <a16:creationId xmlns:a16="http://schemas.microsoft.com/office/drawing/2014/main" id="{24053EAE-C591-4571-B0D2-8F4B4EF1C8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4588" y="1628746"/>
            <a:ext cx="2447925" cy="4391025"/>
          </a:xfrm>
          <a:prstGeom prst="rect">
            <a:avLst/>
          </a:prstGeom>
        </p:spPr>
      </p:pic>
    </p:spTree>
    <p:extLst>
      <p:ext uri="{BB962C8B-B14F-4D97-AF65-F5344CB8AC3E}">
        <p14:creationId xmlns:p14="http://schemas.microsoft.com/office/powerpoint/2010/main" val="2736103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5125"/>
            <a:ext cx="10515600" cy="1325563"/>
          </a:xfrm>
        </p:spPr>
        <p:txBody>
          <a:bodyPr/>
          <a:lstStyle/>
          <a:p>
            <a:r>
              <a:rPr lang="en-US" dirty="0"/>
              <a:t>Ramp Metering</a:t>
            </a:r>
          </a:p>
        </p:txBody>
      </p:sp>
    </p:spTree>
    <p:extLst>
      <p:ext uri="{BB962C8B-B14F-4D97-AF65-F5344CB8AC3E}">
        <p14:creationId xmlns:p14="http://schemas.microsoft.com/office/powerpoint/2010/main" val="2037899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CB80-EEEF-41AE-AA25-A8AB0619CDDF}"/>
              </a:ext>
            </a:extLst>
          </p:cNvPr>
          <p:cNvSpPr>
            <a:spLocks noGrp="1"/>
          </p:cNvSpPr>
          <p:nvPr>
            <p:ph type="title"/>
          </p:nvPr>
        </p:nvSpPr>
        <p:spPr/>
        <p:txBody>
          <a:bodyPr/>
          <a:lstStyle/>
          <a:p>
            <a:r>
              <a:rPr lang="en-US" dirty="0"/>
              <a:t>What is Ramp Metering?</a:t>
            </a:r>
          </a:p>
        </p:txBody>
      </p:sp>
      <p:sp>
        <p:nvSpPr>
          <p:cNvPr id="3" name="Content Placeholder 2">
            <a:extLst>
              <a:ext uri="{FF2B5EF4-FFF2-40B4-BE49-F238E27FC236}">
                <a16:creationId xmlns:a16="http://schemas.microsoft.com/office/drawing/2014/main" id="{D9B434B5-12A2-42DD-A3AB-3989B51D626B}"/>
              </a:ext>
            </a:extLst>
          </p:cNvPr>
          <p:cNvSpPr>
            <a:spLocks noGrp="1"/>
          </p:cNvSpPr>
          <p:nvPr>
            <p:ph idx="1"/>
          </p:nvPr>
        </p:nvSpPr>
        <p:spPr/>
        <p:txBody>
          <a:bodyPr/>
          <a:lstStyle/>
          <a:p>
            <a:r>
              <a:rPr lang="en-US" dirty="0"/>
              <a:t>Ramp meters are traffic signals installed on freeway on-ramps to control the frequency at which vehicles enter the flow of traffic on the freeway. </a:t>
            </a:r>
          </a:p>
          <a:p>
            <a:r>
              <a:rPr lang="en-US" dirty="0"/>
              <a:t>With fewer vehicles trying to merge simultaneously, safety improves – crashes are reduced by up to 40%.</a:t>
            </a:r>
          </a:p>
          <a:p>
            <a:r>
              <a:rPr lang="en-US" dirty="0"/>
              <a:t>Traffic back-ups often start when too much traffic hits at once – with ramp meters the mainline freeway operations have fewer hard stops, improving travel times</a:t>
            </a:r>
          </a:p>
        </p:txBody>
      </p:sp>
    </p:spTree>
    <p:extLst>
      <p:ext uri="{BB962C8B-B14F-4D97-AF65-F5344CB8AC3E}">
        <p14:creationId xmlns:p14="http://schemas.microsoft.com/office/powerpoint/2010/main" val="2963353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82D7C-DEB3-4D08-B99A-EEEC00D2209B}"/>
              </a:ext>
            </a:extLst>
          </p:cNvPr>
          <p:cNvSpPr>
            <a:spLocks noGrp="1"/>
          </p:cNvSpPr>
          <p:nvPr>
            <p:ph type="title"/>
          </p:nvPr>
        </p:nvSpPr>
        <p:spPr/>
        <p:txBody>
          <a:bodyPr/>
          <a:lstStyle/>
          <a:p>
            <a:r>
              <a:rPr lang="en-US" dirty="0"/>
              <a:t>Why Was Ramp Metering Selected?</a:t>
            </a:r>
          </a:p>
        </p:txBody>
      </p:sp>
      <p:sp>
        <p:nvSpPr>
          <p:cNvPr id="3" name="Content Placeholder 2">
            <a:extLst>
              <a:ext uri="{FF2B5EF4-FFF2-40B4-BE49-F238E27FC236}">
                <a16:creationId xmlns:a16="http://schemas.microsoft.com/office/drawing/2014/main" id="{D61ED9FB-E528-4F82-B02C-597B21EFFA96}"/>
              </a:ext>
            </a:extLst>
          </p:cNvPr>
          <p:cNvSpPr>
            <a:spLocks noGrp="1"/>
          </p:cNvSpPr>
          <p:nvPr>
            <p:ph idx="1"/>
          </p:nvPr>
        </p:nvSpPr>
        <p:spPr/>
        <p:txBody>
          <a:bodyPr/>
          <a:lstStyle/>
          <a:p>
            <a:r>
              <a:rPr lang="en-US" dirty="0"/>
              <a:t>Traffic growth in the metro has led to stop and go conditions on I-235 in the peak period</a:t>
            </a:r>
          </a:p>
          <a:p>
            <a:r>
              <a:rPr lang="en-US" dirty="0"/>
              <a:t>Traditional widening would not be projected to reduce crashes or support a better managed system for traveler reliability</a:t>
            </a:r>
          </a:p>
          <a:p>
            <a:r>
              <a:rPr lang="en-US" dirty="0"/>
              <a:t>Ramp metering has proven to address project goals and be cost effective to support expedited project delivery</a:t>
            </a:r>
          </a:p>
        </p:txBody>
      </p:sp>
    </p:spTree>
    <p:extLst>
      <p:ext uri="{BB962C8B-B14F-4D97-AF65-F5344CB8AC3E}">
        <p14:creationId xmlns:p14="http://schemas.microsoft.com/office/powerpoint/2010/main" val="140957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373D2-5937-4759-AD8D-641D105A6385}"/>
              </a:ext>
            </a:extLst>
          </p:cNvPr>
          <p:cNvPicPr>
            <a:picLocks noChangeAspect="1"/>
          </p:cNvPicPr>
          <p:nvPr/>
        </p:nvPicPr>
        <p:blipFill>
          <a:blip r:embed="rId3"/>
          <a:stretch>
            <a:fillRect/>
          </a:stretch>
        </p:blipFill>
        <p:spPr>
          <a:xfrm>
            <a:off x="1190850" y="0"/>
            <a:ext cx="9810300" cy="6348549"/>
          </a:xfrm>
          <a:prstGeom prst="rect">
            <a:avLst/>
          </a:prstGeom>
        </p:spPr>
      </p:pic>
    </p:spTree>
    <p:extLst>
      <p:ext uri="{BB962C8B-B14F-4D97-AF65-F5344CB8AC3E}">
        <p14:creationId xmlns:p14="http://schemas.microsoft.com/office/powerpoint/2010/main" val="75428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310D-8255-40DF-8FB8-71C6A4E0B604}"/>
              </a:ext>
            </a:extLst>
          </p:cNvPr>
          <p:cNvSpPr>
            <a:spLocks noGrp="1"/>
          </p:cNvSpPr>
          <p:nvPr>
            <p:ph type="title"/>
          </p:nvPr>
        </p:nvSpPr>
        <p:spPr>
          <a:xfrm>
            <a:off x="838200" y="317500"/>
            <a:ext cx="10515600" cy="1325563"/>
          </a:xfrm>
        </p:spPr>
        <p:txBody>
          <a:bodyPr/>
          <a:lstStyle/>
          <a:p>
            <a:r>
              <a:rPr lang="en-US" dirty="0"/>
              <a:t>How Do Ramp Meters Work?</a:t>
            </a:r>
          </a:p>
        </p:txBody>
      </p:sp>
      <p:sp>
        <p:nvSpPr>
          <p:cNvPr id="3" name="Content Placeholder 2">
            <a:extLst>
              <a:ext uri="{FF2B5EF4-FFF2-40B4-BE49-F238E27FC236}">
                <a16:creationId xmlns:a16="http://schemas.microsoft.com/office/drawing/2014/main" id="{A5A109BC-4E58-454E-86D4-2F42C2212734}"/>
              </a:ext>
            </a:extLst>
          </p:cNvPr>
          <p:cNvSpPr>
            <a:spLocks noGrp="1"/>
          </p:cNvSpPr>
          <p:nvPr>
            <p:ph idx="1"/>
          </p:nvPr>
        </p:nvSpPr>
        <p:spPr>
          <a:xfrm>
            <a:off x="838200" y="1314450"/>
            <a:ext cx="10515600" cy="4481513"/>
          </a:xfrm>
        </p:spPr>
        <p:txBody>
          <a:bodyPr>
            <a:normAutofit/>
          </a:bodyPr>
          <a:lstStyle/>
          <a:p>
            <a:pPr lvl="0"/>
            <a:r>
              <a:rPr lang="en-US" b="1" dirty="0"/>
              <a:t>Merging with an active ramp meter</a:t>
            </a:r>
            <a:endParaRPr lang="en-US" dirty="0"/>
          </a:p>
          <a:p>
            <a:pPr lvl="1"/>
            <a:r>
              <a:rPr lang="en-US" dirty="0"/>
              <a:t>When the meter is active, stop at the red light. Wait your turn. Proceed when green.</a:t>
            </a:r>
          </a:p>
          <a:p>
            <a:pPr lvl="1"/>
            <a:r>
              <a:rPr lang="en-US" dirty="0"/>
              <a:t>Only one vehicle can proceed through the green light when metering is in use</a:t>
            </a:r>
          </a:p>
          <a:p>
            <a:pPr lvl="0"/>
            <a:r>
              <a:rPr lang="en-US" b="1" dirty="0"/>
              <a:t>Merging when ramp meter is inactive</a:t>
            </a:r>
            <a:endParaRPr lang="en-US" dirty="0"/>
          </a:p>
          <a:p>
            <a:pPr lvl="1"/>
            <a:r>
              <a:rPr lang="en-US" dirty="0"/>
              <a:t>When the meter is inactive, proceed through the green light. Do not stop. Safely merge.</a:t>
            </a:r>
          </a:p>
          <a:p>
            <a:pPr lvl="0"/>
            <a:r>
              <a:rPr lang="en-US" b="1" dirty="0"/>
              <a:t>Always check the light</a:t>
            </a:r>
            <a:endParaRPr lang="en-US" dirty="0"/>
          </a:p>
          <a:p>
            <a:pPr lvl="1"/>
            <a:r>
              <a:rPr lang="en-US" dirty="0"/>
              <a:t>Ramp meters adjust to traffic. Always check the light before merging!</a:t>
            </a:r>
          </a:p>
        </p:txBody>
      </p:sp>
    </p:spTree>
    <p:extLst>
      <p:ext uri="{BB962C8B-B14F-4D97-AF65-F5344CB8AC3E}">
        <p14:creationId xmlns:p14="http://schemas.microsoft.com/office/powerpoint/2010/main" val="3325052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401A4-C7ED-483B-A8FB-3ADDF2882CC7}"/>
              </a:ext>
            </a:extLst>
          </p:cNvPr>
          <p:cNvSpPr>
            <a:spLocks noGrp="1"/>
          </p:cNvSpPr>
          <p:nvPr>
            <p:ph type="title"/>
          </p:nvPr>
        </p:nvSpPr>
        <p:spPr/>
        <p:txBody>
          <a:bodyPr/>
          <a:lstStyle/>
          <a:p>
            <a:r>
              <a:rPr lang="en-US" dirty="0"/>
              <a:t>When Will Ramp Metering Start?</a:t>
            </a:r>
          </a:p>
        </p:txBody>
      </p:sp>
      <p:sp>
        <p:nvSpPr>
          <p:cNvPr id="3" name="Content Placeholder 2">
            <a:extLst>
              <a:ext uri="{FF2B5EF4-FFF2-40B4-BE49-F238E27FC236}">
                <a16:creationId xmlns:a16="http://schemas.microsoft.com/office/drawing/2014/main" id="{86EA3EEE-91AD-478C-A103-59A733AE7BBF}"/>
              </a:ext>
            </a:extLst>
          </p:cNvPr>
          <p:cNvSpPr>
            <a:spLocks noGrp="1"/>
          </p:cNvSpPr>
          <p:nvPr>
            <p:ph idx="1"/>
          </p:nvPr>
        </p:nvSpPr>
        <p:spPr/>
        <p:txBody>
          <a:bodyPr/>
          <a:lstStyle/>
          <a:p>
            <a:r>
              <a:rPr lang="en-US" dirty="0"/>
              <a:t>Planning for ramp meters are underway. The pilot project is not currently funded in the Iowa Statewide Transportation Improvement Program but is targeted for funding in Fiscal Year 2023. </a:t>
            </a:r>
          </a:p>
          <a:p>
            <a:r>
              <a:rPr lang="en-US" dirty="0"/>
              <a:t>Project construction is estimated to take approximately 12 months.</a:t>
            </a:r>
          </a:p>
          <a:p>
            <a:r>
              <a:rPr lang="en-US" dirty="0"/>
              <a:t>Ramp meter operations will likely begin in 2024 or 2025.</a:t>
            </a:r>
          </a:p>
        </p:txBody>
      </p:sp>
    </p:spTree>
    <p:extLst>
      <p:ext uri="{BB962C8B-B14F-4D97-AF65-F5344CB8AC3E}">
        <p14:creationId xmlns:p14="http://schemas.microsoft.com/office/powerpoint/2010/main" val="1809949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F1097-32E4-4DCB-B4D8-A138222FC5A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F756494-97DB-4653-B799-CB989CB60BE9}"/>
              </a:ext>
            </a:extLst>
          </p:cNvPr>
          <p:cNvSpPr>
            <a:spLocks noGrp="1"/>
          </p:cNvSpPr>
          <p:nvPr>
            <p:ph idx="1"/>
          </p:nvPr>
        </p:nvSpPr>
        <p:spPr/>
        <p:txBody>
          <a:bodyPr/>
          <a:lstStyle/>
          <a:p>
            <a:r>
              <a:rPr lang="en-US" dirty="0"/>
              <a:t>Project Overview</a:t>
            </a:r>
          </a:p>
          <a:p>
            <a:r>
              <a:rPr lang="en-US" dirty="0"/>
              <a:t>Benefits</a:t>
            </a:r>
          </a:p>
          <a:p>
            <a:r>
              <a:rPr lang="en-US" dirty="0"/>
              <a:t>Current Efforts</a:t>
            </a:r>
          </a:p>
          <a:p>
            <a:r>
              <a:rPr lang="en-US" dirty="0"/>
              <a:t>Summary</a:t>
            </a:r>
          </a:p>
        </p:txBody>
      </p:sp>
    </p:spTree>
    <p:extLst>
      <p:ext uri="{BB962C8B-B14F-4D97-AF65-F5344CB8AC3E}">
        <p14:creationId xmlns:p14="http://schemas.microsoft.com/office/powerpoint/2010/main" val="2153828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F15984E-A369-4966-9925-41143DCC9C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B513CDB-E99F-406B-A105-4EAB60CDE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13DED1AB-A30F-4AF8-8976-03261BEDDE17}"/>
              </a:ext>
            </a:extLst>
          </p:cNvPr>
          <p:cNvSpPr txBox="1"/>
          <p:nvPr/>
        </p:nvSpPr>
        <p:spPr>
          <a:xfrm>
            <a:off x="9914286" y="6076248"/>
            <a:ext cx="1935678" cy="707886"/>
          </a:xfrm>
          <a:prstGeom prst="rect">
            <a:avLst/>
          </a:prstGeom>
          <a:noFill/>
        </p:spPr>
        <p:txBody>
          <a:bodyPr wrap="square" rtlCol="0">
            <a:spAutoFit/>
          </a:bodyPr>
          <a:lstStyle/>
          <a:p>
            <a:r>
              <a:rPr lang="en-US" sz="1000" dirty="0"/>
              <a:t>Proposed ICM projects have overlapping boundaries and are offset for readability.</a:t>
            </a:r>
          </a:p>
          <a:p>
            <a:endParaRPr lang="en-US" sz="1000" dirty="0"/>
          </a:p>
        </p:txBody>
      </p:sp>
      <p:sp>
        <p:nvSpPr>
          <p:cNvPr id="37" name="Rectangle 36">
            <a:extLst>
              <a:ext uri="{FF2B5EF4-FFF2-40B4-BE49-F238E27FC236}">
                <a16:creationId xmlns:a16="http://schemas.microsoft.com/office/drawing/2014/main" id="{662090DD-5BE2-404A-AC64-876D4F4DD866}"/>
              </a:ext>
            </a:extLst>
          </p:cNvPr>
          <p:cNvSpPr/>
          <p:nvPr/>
        </p:nvSpPr>
        <p:spPr>
          <a:xfrm>
            <a:off x="0" y="5625827"/>
            <a:ext cx="3115438" cy="949733"/>
          </a:xfrm>
          <a:prstGeom prst="rect">
            <a:avLst/>
          </a:prstGeom>
          <a:solidFill>
            <a:srgbClr val="46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8" name="Picture 37">
            <a:extLst>
              <a:ext uri="{FF2B5EF4-FFF2-40B4-BE49-F238E27FC236}">
                <a16:creationId xmlns:a16="http://schemas.microsoft.com/office/drawing/2014/main" id="{A48C6812-5508-4B76-80B2-C42CF5DB2EF7}"/>
              </a:ext>
            </a:extLst>
          </p:cNvPr>
          <p:cNvPicPr/>
          <p:nvPr/>
        </p:nvPicPr>
        <p:blipFill>
          <a:blip r:embed="rId5" cstate="print">
            <a:extLst>
              <a:ext uri="{28A0092B-C50C-407E-A947-70E740481C1C}">
                <a14:useLocalDpi xmlns:a14="http://schemas.microsoft.com/office/drawing/2010/main" val="0"/>
              </a:ext>
            </a:extLst>
          </a:blip>
          <a:srcRect/>
          <a:stretch/>
        </p:blipFill>
        <p:spPr>
          <a:xfrm>
            <a:off x="560941" y="5752644"/>
            <a:ext cx="2037164" cy="640219"/>
          </a:xfrm>
          <a:prstGeom prst="rect">
            <a:avLst/>
          </a:prstGeom>
        </p:spPr>
      </p:pic>
      <p:sp>
        <p:nvSpPr>
          <p:cNvPr id="2" name="Title 1"/>
          <p:cNvSpPr>
            <a:spLocks noGrp="1"/>
          </p:cNvSpPr>
          <p:nvPr>
            <p:ph type="title"/>
          </p:nvPr>
        </p:nvSpPr>
        <p:spPr>
          <a:xfrm>
            <a:off x="838200" y="365125"/>
            <a:ext cx="5892800" cy="1325563"/>
          </a:xfrm>
        </p:spPr>
        <p:txBody>
          <a:bodyPr/>
          <a:lstStyle/>
          <a:p>
            <a:r>
              <a:rPr lang="en-US" dirty="0"/>
              <a:t>Ramp Meter Locations</a:t>
            </a:r>
          </a:p>
        </p:txBody>
      </p:sp>
      <p:pic>
        <p:nvPicPr>
          <p:cNvPr id="3" name="Graphic 2">
            <a:extLst>
              <a:ext uri="{FF2B5EF4-FFF2-40B4-BE49-F238E27FC236}">
                <a16:creationId xmlns:a16="http://schemas.microsoft.com/office/drawing/2014/main" id="{1D8CE8F2-619C-4610-8AD3-31D3170061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03152" y="3847537"/>
            <a:ext cx="3146812" cy="1861150"/>
          </a:xfrm>
          <a:prstGeom prst="rect">
            <a:avLst/>
          </a:prstGeom>
        </p:spPr>
      </p:pic>
    </p:spTree>
    <p:extLst>
      <p:ext uri="{BB962C8B-B14F-4D97-AF65-F5344CB8AC3E}">
        <p14:creationId xmlns:p14="http://schemas.microsoft.com/office/powerpoint/2010/main" val="1217676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BB50-EFE7-46B8-B0A3-90739653AE8F}"/>
              </a:ext>
            </a:extLst>
          </p:cNvPr>
          <p:cNvSpPr>
            <a:spLocks noGrp="1"/>
          </p:cNvSpPr>
          <p:nvPr>
            <p:ph type="title"/>
          </p:nvPr>
        </p:nvSpPr>
        <p:spPr/>
        <p:txBody>
          <a:bodyPr/>
          <a:lstStyle/>
          <a:p>
            <a:r>
              <a:rPr lang="en-US" dirty="0"/>
              <a:t>Benefits of Ramp Metering</a:t>
            </a:r>
          </a:p>
        </p:txBody>
      </p:sp>
      <p:pic>
        <p:nvPicPr>
          <p:cNvPr id="4" name="Graphic 3">
            <a:extLst>
              <a:ext uri="{FF2B5EF4-FFF2-40B4-BE49-F238E27FC236}">
                <a16:creationId xmlns:a16="http://schemas.microsoft.com/office/drawing/2014/main" id="{C18F86B0-DA5A-4F1E-A5E8-CB5346896D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2712" y="1690688"/>
            <a:ext cx="2152650" cy="2152650"/>
          </a:xfrm>
          <a:prstGeom prst="rect">
            <a:avLst/>
          </a:prstGeom>
        </p:spPr>
      </p:pic>
      <p:pic>
        <p:nvPicPr>
          <p:cNvPr id="5" name="Graphic 4">
            <a:extLst>
              <a:ext uri="{FF2B5EF4-FFF2-40B4-BE49-F238E27FC236}">
                <a16:creationId xmlns:a16="http://schemas.microsoft.com/office/drawing/2014/main" id="{2DF94C4A-BDEF-402A-8F21-DB2A59FAF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9675" y="1690688"/>
            <a:ext cx="2152650" cy="2152650"/>
          </a:xfrm>
          <a:prstGeom prst="rect">
            <a:avLst/>
          </a:prstGeom>
        </p:spPr>
      </p:pic>
      <p:pic>
        <p:nvPicPr>
          <p:cNvPr id="6" name="Graphic 5">
            <a:extLst>
              <a:ext uri="{FF2B5EF4-FFF2-40B4-BE49-F238E27FC236}">
                <a16:creationId xmlns:a16="http://schemas.microsoft.com/office/drawing/2014/main" id="{63CE53D9-6B3D-4BCB-9504-D7AC88583C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06638" y="1690688"/>
            <a:ext cx="2152650" cy="2152650"/>
          </a:xfrm>
          <a:prstGeom prst="rect">
            <a:avLst/>
          </a:prstGeom>
        </p:spPr>
      </p:pic>
      <p:sp>
        <p:nvSpPr>
          <p:cNvPr id="11" name="Rectangle 10">
            <a:extLst>
              <a:ext uri="{FF2B5EF4-FFF2-40B4-BE49-F238E27FC236}">
                <a16:creationId xmlns:a16="http://schemas.microsoft.com/office/drawing/2014/main" id="{F353C27E-AD64-4959-B7F5-23D8377B7203}"/>
              </a:ext>
            </a:extLst>
          </p:cNvPr>
          <p:cNvSpPr/>
          <p:nvPr/>
        </p:nvSpPr>
        <p:spPr>
          <a:xfrm>
            <a:off x="410756" y="4048508"/>
            <a:ext cx="3196562" cy="707886"/>
          </a:xfrm>
          <a:prstGeom prst="rect">
            <a:avLst/>
          </a:prstGeom>
        </p:spPr>
        <p:txBody>
          <a:bodyPr wrap="square">
            <a:spAutoFit/>
          </a:bodyPr>
          <a:lstStyle/>
          <a:p>
            <a:pPr algn="ctr"/>
            <a:r>
              <a:rPr lang="en-US" sz="2000" b="1" dirty="0"/>
              <a:t>Controls traffic entering the freeway</a:t>
            </a:r>
          </a:p>
        </p:txBody>
      </p:sp>
      <p:sp>
        <p:nvSpPr>
          <p:cNvPr id="12" name="Rectangle 11">
            <a:extLst>
              <a:ext uri="{FF2B5EF4-FFF2-40B4-BE49-F238E27FC236}">
                <a16:creationId xmlns:a16="http://schemas.microsoft.com/office/drawing/2014/main" id="{9277F829-F7DE-4860-803F-E04B229D5533}"/>
              </a:ext>
            </a:extLst>
          </p:cNvPr>
          <p:cNvSpPr/>
          <p:nvPr/>
        </p:nvSpPr>
        <p:spPr>
          <a:xfrm>
            <a:off x="4391378" y="4048508"/>
            <a:ext cx="3409244" cy="1015663"/>
          </a:xfrm>
          <a:prstGeom prst="rect">
            <a:avLst/>
          </a:prstGeom>
        </p:spPr>
        <p:txBody>
          <a:bodyPr wrap="square">
            <a:spAutoFit/>
          </a:bodyPr>
          <a:lstStyle/>
          <a:p>
            <a:pPr algn="ctr"/>
            <a:r>
              <a:rPr lang="en-US" sz="2000" b="1" dirty="0"/>
              <a:t>Creates larger gaps in traffic to allow for safer merging</a:t>
            </a:r>
          </a:p>
        </p:txBody>
      </p:sp>
      <p:sp>
        <p:nvSpPr>
          <p:cNvPr id="13" name="Rectangle 12">
            <a:extLst>
              <a:ext uri="{FF2B5EF4-FFF2-40B4-BE49-F238E27FC236}">
                <a16:creationId xmlns:a16="http://schemas.microsoft.com/office/drawing/2014/main" id="{43246786-4531-4571-A809-14CBCC6FAA66}"/>
              </a:ext>
            </a:extLst>
          </p:cNvPr>
          <p:cNvSpPr/>
          <p:nvPr/>
        </p:nvSpPr>
        <p:spPr>
          <a:xfrm>
            <a:off x="8584682" y="4048508"/>
            <a:ext cx="3196562" cy="400110"/>
          </a:xfrm>
          <a:prstGeom prst="rect">
            <a:avLst/>
          </a:prstGeom>
        </p:spPr>
        <p:txBody>
          <a:bodyPr wrap="square">
            <a:spAutoFit/>
          </a:bodyPr>
          <a:lstStyle/>
          <a:p>
            <a:pPr algn="ctr"/>
            <a:r>
              <a:rPr lang="en-US" sz="2000" b="1" dirty="0"/>
              <a:t>Flexible to traffic flow</a:t>
            </a:r>
          </a:p>
        </p:txBody>
      </p:sp>
    </p:spTree>
    <p:extLst>
      <p:ext uri="{BB962C8B-B14F-4D97-AF65-F5344CB8AC3E}">
        <p14:creationId xmlns:p14="http://schemas.microsoft.com/office/powerpoint/2010/main" val="545960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5125"/>
            <a:ext cx="10515600" cy="1325563"/>
          </a:xfrm>
        </p:spPr>
        <p:txBody>
          <a:bodyPr/>
          <a:lstStyle/>
          <a:p>
            <a:r>
              <a:rPr lang="en-US" dirty="0"/>
              <a:t>Dynamic Shoulder Use</a:t>
            </a:r>
          </a:p>
        </p:txBody>
      </p:sp>
    </p:spTree>
    <p:extLst>
      <p:ext uri="{BB962C8B-B14F-4D97-AF65-F5344CB8AC3E}">
        <p14:creationId xmlns:p14="http://schemas.microsoft.com/office/powerpoint/2010/main" val="381425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Dynamic Shoulder Use?</a:t>
            </a:r>
          </a:p>
        </p:txBody>
      </p:sp>
      <p:sp>
        <p:nvSpPr>
          <p:cNvPr id="5" name="Content Placeholder 4"/>
          <p:cNvSpPr>
            <a:spLocks noGrp="1"/>
          </p:cNvSpPr>
          <p:nvPr>
            <p:ph idx="1"/>
          </p:nvPr>
        </p:nvSpPr>
        <p:spPr/>
        <p:txBody>
          <a:bodyPr/>
          <a:lstStyle/>
          <a:p>
            <a:r>
              <a:rPr lang="en-US" dirty="0"/>
              <a:t>Dynamic part-time shoulder use allows for general purpose traffic to use the shoulder as a travel lane as needed based on real-time traffic conditions.</a:t>
            </a:r>
          </a:p>
          <a:p>
            <a:r>
              <a:rPr lang="en-US" dirty="0"/>
              <a:t>Signage will be place overhead to alert traffic of upcoming lane changes to allow for seamless merging</a:t>
            </a:r>
          </a:p>
          <a:p>
            <a:r>
              <a:rPr lang="en-US" dirty="0"/>
              <a:t>Dynamic shoulder use will be operational on I-35/80 between 86th Street and the Northeast Mixmaster [system interchange of I-35/I-80/I-235]</a:t>
            </a:r>
          </a:p>
          <a:p>
            <a:endParaRPr lang="en-US" dirty="0"/>
          </a:p>
          <a:p>
            <a:endParaRPr lang="en-US" dirty="0"/>
          </a:p>
        </p:txBody>
      </p:sp>
    </p:spTree>
    <p:extLst>
      <p:ext uri="{BB962C8B-B14F-4D97-AF65-F5344CB8AC3E}">
        <p14:creationId xmlns:p14="http://schemas.microsoft.com/office/powerpoint/2010/main" val="1122042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EC4F-A8EE-4F30-BD13-3E6692E2E863}"/>
              </a:ext>
            </a:extLst>
          </p:cNvPr>
          <p:cNvSpPr>
            <a:spLocks noGrp="1"/>
          </p:cNvSpPr>
          <p:nvPr>
            <p:ph type="title"/>
          </p:nvPr>
        </p:nvSpPr>
        <p:spPr/>
        <p:txBody>
          <a:bodyPr/>
          <a:lstStyle/>
          <a:p>
            <a:r>
              <a:rPr lang="en-US" dirty="0"/>
              <a:t>Why Was Dynamic Shouldering Selected?</a:t>
            </a:r>
          </a:p>
        </p:txBody>
      </p:sp>
      <p:sp>
        <p:nvSpPr>
          <p:cNvPr id="3" name="Content Placeholder 2">
            <a:extLst>
              <a:ext uri="{FF2B5EF4-FFF2-40B4-BE49-F238E27FC236}">
                <a16:creationId xmlns:a16="http://schemas.microsoft.com/office/drawing/2014/main" id="{A00DD580-CA41-4320-AAE0-AA0B24C7EBF9}"/>
              </a:ext>
            </a:extLst>
          </p:cNvPr>
          <p:cNvSpPr>
            <a:spLocks noGrp="1"/>
          </p:cNvSpPr>
          <p:nvPr>
            <p:ph idx="1"/>
          </p:nvPr>
        </p:nvSpPr>
        <p:spPr/>
        <p:txBody>
          <a:bodyPr/>
          <a:lstStyle/>
          <a:p>
            <a:r>
              <a:rPr lang="en-US" dirty="0"/>
              <a:t>Addresses project needs for enhanced mobility, improved reliability, and better management of the system to changing conditions</a:t>
            </a:r>
          </a:p>
          <a:p>
            <a:r>
              <a:rPr lang="en-US" dirty="0"/>
              <a:t>Less costly than and reduces environmental impact in comparison to traditional freeway widening</a:t>
            </a:r>
          </a:p>
        </p:txBody>
      </p:sp>
    </p:spTree>
    <p:extLst>
      <p:ext uri="{BB962C8B-B14F-4D97-AF65-F5344CB8AC3E}">
        <p14:creationId xmlns:p14="http://schemas.microsoft.com/office/powerpoint/2010/main" val="2438448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Dynamic Shoulder Use? </a:t>
            </a:r>
          </a:p>
        </p:txBody>
      </p:sp>
      <p:sp>
        <p:nvSpPr>
          <p:cNvPr id="5" name="Content Placeholder 4"/>
          <p:cNvSpPr>
            <a:spLocks noGrp="1"/>
          </p:cNvSpPr>
          <p:nvPr>
            <p:ph idx="1"/>
          </p:nvPr>
        </p:nvSpPr>
        <p:spPr/>
        <p:txBody>
          <a:bodyPr/>
          <a:lstStyle/>
          <a:p>
            <a:endParaRPr lang="en-US" dirty="0"/>
          </a:p>
          <a:p>
            <a:endParaRPr lang="en-US" dirty="0"/>
          </a:p>
        </p:txBody>
      </p:sp>
      <p:pic>
        <p:nvPicPr>
          <p:cNvPr id="10" name="Graphic 9">
            <a:extLst>
              <a:ext uri="{FF2B5EF4-FFF2-40B4-BE49-F238E27FC236}">
                <a16:creationId xmlns:a16="http://schemas.microsoft.com/office/drawing/2014/main" id="{3025A8C8-079D-419E-ADC3-F2683A8E95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175" y="2282899"/>
            <a:ext cx="11677650" cy="2292202"/>
          </a:xfrm>
          <a:prstGeom prst="rect">
            <a:avLst/>
          </a:prstGeom>
        </p:spPr>
      </p:pic>
    </p:spTree>
    <p:extLst>
      <p:ext uri="{BB962C8B-B14F-4D97-AF65-F5344CB8AC3E}">
        <p14:creationId xmlns:p14="http://schemas.microsoft.com/office/powerpoint/2010/main" val="813791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When Will Dynamic Shoulder Use Start?</a:t>
            </a:r>
          </a:p>
        </p:txBody>
      </p:sp>
      <p:sp>
        <p:nvSpPr>
          <p:cNvPr id="5" name="Content Placeholder 4"/>
          <p:cNvSpPr>
            <a:spLocks noGrp="1"/>
          </p:cNvSpPr>
          <p:nvPr>
            <p:ph idx="1"/>
          </p:nvPr>
        </p:nvSpPr>
        <p:spPr/>
        <p:txBody>
          <a:bodyPr/>
          <a:lstStyle/>
          <a:p>
            <a:r>
              <a:rPr lang="en-US" dirty="0"/>
              <a:t>Planning for dynamic shoulder use are already underway. The project is not currently in the Iowa Statewide Transportation Improvement Program but is targeted for funding around 2025. </a:t>
            </a:r>
          </a:p>
          <a:p>
            <a:pPr lvl="1"/>
            <a:r>
              <a:rPr lang="en-US" dirty="0"/>
              <a:t>Project construction is estimated to take approximately 15 months.</a:t>
            </a:r>
          </a:p>
          <a:p>
            <a:pPr lvl="1"/>
            <a:r>
              <a:rPr lang="en-US" dirty="0"/>
              <a:t>Dynamic shoulder use operation is anticipated to begin in 2025 or 2026.</a:t>
            </a:r>
          </a:p>
          <a:p>
            <a:endParaRPr lang="en-US" dirty="0"/>
          </a:p>
        </p:txBody>
      </p:sp>
    </p:spTree>
    <p:extLst>
      <p:ext uri="{BB962C8B-B14F-4D97-AF65-F5344CB8AC3E}">
        <p14:creationId xmlns:p14="http://schemas.microsoft.com/office/powerpoint/2010/main" val="2611187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F15984E-A369-4966-9925-41143DCC9C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13DED1AB-A30F-4AF8-8976-03261BEDDE17}"/>
              </a:ext>
            </a:extLst>
          </p:cNvPr>
          <p:cNvSpPr txBox="1"/>
          <p:nvPr/>
        </p:nvSpPr>
        <p:spPr>
          <a:xfrm>
            <a:off x="9914286" y="6076248"/>
            <a:ext cx="1935678" cy="707886"/>
          </a:xfrm>
          <a:prstGeom prst="rect">
            <a:avLst/>
          </a:prstGeom>
          <a:noFill/>
        </p:spPr>
        <p:txBody>
          <a:bodyPr wrap="square" rtlCol="0">
            <a:spAutoFit/>
          </a:bodyPr>
          <a:lstStyle/>
          <a:p>
            <a:r>
              <a:rPr lang="en-US" sz="1000" dirty="0"/>
              <a:t>Proposed ICM projects have overlapping boundaries and are offset for readability.</a:t>
            </a:r>
          </a:p>
          <a:p>
            <a:endParaRPr lang="en-US" sz="1000" dirty="0"/>
          </a:p>
        </p:txBody>
      </p:sp>
      <p:sp>
        <p:nvSpPr>
          <p:cNvPr id="37" name="Rectangle 36">
            <a:extLst>
              <a:ext uri="{FF2B5EF4-FFF2-40B4-BE49-F238E27FC236}">
                <a16:creationId xmlns:a16="http://schemas.microsoft.com/office/drawing/2014/main" id="{662090DD-5BE2-404A-AC64-876D4F4DD866}"/>
              </a:ext>
            </a:extLst>
          </p:cNvPr>
          <p:cNvSpPr/>
          <p:nvPr/>
        </p:nvSpPr>
        <p:spPr>
          <a:xfrm>
            <a:off x="0" y="5625827"/>
            <a:ext cx="3115438" cy="949733"/>
          </a:xfrm>
          <a:prstGeom prst="rect">
            <a:avLst/>
          </a:prstGeom>
          <a:solidFill>
            <a:srgbClr val="4698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8" name="Picture 37">
            <a:extLst>
              <a:ext uri="{FF2B5EF4-FFF2-40B4-BE49-F238E27FC236}">
                <a16:creationId xmlns:a16="http://schemas.microsoft.com/office/drawing/2014/main" id="{A48C6812-5508-4B76-80B2-C42CF5DB2EF7}"/>
              </a:ext>
            </a:extLst>
          </p:cNvPr>
          <p:cNvPicPr/>
          <p:nvPr/>
        </p:nvPicPr>
        <p:blipFill>
          <a:blip r:embed="rId4" cstate="print">
            <a:extLst>
              <a:ext uri="{28A0092B-C50C-407E-A947-70E740481C1C}">
                <a14:useLocalDpi xmlns:a14="http://schemas.microsoft.com/office/drawing/2010/main" val="0"/>
              </a:ext>
            </a:extLst>
          </a:blip>
          <a:srcRect/>
          <a:stretch/>
        </p:blipFill>
        <p:spPr>
          <a:xfrm>
            <a:off x="560941" y="5752644"/>
            <a:ext cx="2037164" cy="640219"/>
          </a:xfrm>
          <a:prstGeom prst="rect">
            <a:avLst/>
          </a:prstGeom>
        </p:spPr>
      </p:pic>
      <p:sp>
        <p:nvSpPr>
          <p:cNvPr id="2" name="Title 1"/>
          <p:cNvSpPr>
            <a:spLocks noGrp="1"/>
          </p:cNvSpPr>
          <p:nvPr>
            <p:ph type="title"/>
          </p:nvPr>
        </p:nvSpPr>
        <p:spPr>
          <a:xfrm>
            <a:off x="838200" y="365125"/>
            <a:ext cx="5892800" cy="1325563"/>
          </a:xfrm>
        </p:spPr>
        <p:txBody>
          <a:bodyPr/>
          <a:lstStyle/>
          <a:p>
            <a:r>
              <a:rPr lang="en-US" dirty="0"/>
              <a:t>Dynamic Shoulder Locations</a:t>
            </a:r>
          </a:p>
        </p:txBody>
      </p:sp>
      <p:pic>
        <p:nvPicPr>
          <p:cNvPr id="5" name="Picture 4" descr="A picture containing graphical user interface&#10;&#10;Description automatically generated">
            <a:extLst>
              <a:ext uri="{FF2B5EF4-FFF2-40B4-BE49-F238E27FC236}">
                <a16:creationId xmlns:a16="http://schemas.microsoft.com/office/drawing/2014/main" id="{C91336CB-296C-4840-93F8-89351F7D3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BB582C19-3352-4709-AD87-815A7B3D24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9779" y="2554393"/>
            <a:ext cx="489103" cy="489103"/>
          </a:xfrm>
          <a:prstGeom prst="rect">
            <a:avLst/>
          </a:prstGeom>
        </p:spPr>
      </p:pic>
      <p:pic>
        <p:nvPicPr>
          <p:cNvPr id="7" name="Graphic 6">
            <a:extLst>
              <a:ext uri="{FF2B5EF4-FFF2-40B4-BE49-F238E27FC236}">
                <a16:creationId xmlns:a16="http://schemas.microsoft.com/office/drawing/2014/main" id="{BB44EE0C-8F0B-4822-ADA6-906D36BFAC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0049" y="4374271"/>
            <a:ext cx="489102" cy="489102"/>
          </a:xfrm>
          <a:prstGeom prst="rect">
            <a:avLst/>
          </a:prstGeom>
        </p:spPr>
      </p:pic>
      <p:pic>
        <p:nvPicPr>
          <p:cNvPr id="12" name="Graphic 11">
            <a:extLst>
              <a:ext uri="{FF2B5EF4-FFF2-40B4-BE49-F238E27FC236}">
                <a16:creationId xmlns:a16="http://schemas.microsoft.com/office/drawing/2014/main" id="{74B77C99-64D5-4E1D-B32B-FF355A3FE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83120" y="2828036"/>
            <a:ext cx="3147940" cy="3092469"/>
          </a:xfrm>
          <a:prstGeom prst="rect">
            <a:avLst/>
          </a:prstGeom>
        </p:spPr>
      </p:pic>
    </p:spTree>
    <p:extLst>
      <p:ext uri="{BB962C8B-B14F-4D97-AF65-F5344CB8AC3E}">
        <p14:creationId xmlns:p14="http://schemas.microsoft.com/office/powerpoint/2010/main" val="1741423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CEFC5-F7FE-4DC7-96F3-79B186F68449}"/>
              </a:ext>
            </a:extLst>
          </p:cNvPr>
          <p:cNvSpPr>
            <a:spLocks noGrp="1"/>
          </p:cNvSpPr>
          <p:nvPr>
            <p:ph type="title"/>
          </p:nvPr>
        </p:nvSpPr>
        <p:spPr/>
        <p:txBody>
          <a:bodyPr/>
          <a:lstStyle/>
          <a:p>
            <a:r>
              <a:rPr lang="en-US" dirty="0"/>
              <a:t>Benefits of Dynamic Shoulder Use</a:t>
            </a:r>
          </a:p>
        </p:txBody>
      </p:sp>
      <p:sp>
        <p:nvSpPr>
          <p:cNvPr id="7" name="Rectangle 6">
            <a:extLst>
              <a:ext uri="{FF2B5EF4-FFF2-40B4-BE49-F238E27FC236}">
                <a16:creationId xmlns:a16="http://schemas.microsoft.com/office/drawing/2014/main" id="{B5F4F742-97D0-43AA-95C3-26457B38FE74}"/>
              </a:ext>
            </a:extLst>
          </p:cNvPr>
          <p:cNvSpPr/>
          <p:nvPr/>
        </p:nvSpPr>
        <p:spPr>
          <a:xfrm>
            <a:off x="410756" y="4048508"/>
            <a:ext cx="3196562" cy="400110"/>
          </a:xfrm>
          <a:prstGeom prst="rect">
            <a:avLst/>
          </a:prstGeom>
        </p:spPr>
        <p:txBody>
          <a:bodyPr wrap="square">
            <a:spAutoFit/>
          </a:bodyPr>
          <a:lstStyle/>
          <a:p>
            <a:pPr algn="ctr"/>
            <a:r>
              <a:rPr lang="en-US" sz="2000" b="1" dirty="0"/>
              <a:t>Reduces congestion</a:t>
            </a:r>
          </a:p>
        </p:txBody>
      </p:sp>
      <p:sp>
        <p:nvSpPr>
          <p:cNvPr id="8" name="Rectangle 7">
            <a:extLst>
              <a:ext uri="{FF2B5EF4-FFF2-40B4-BE49-F238E27FC236}">
                <a16:creationId xmlns:a16="http://schemas.microsoft.com/office/drawing/2014/main" id="{360F4598-BD6F-4316-9E44-042775260A97}"/>
              </a:ext>
            </a:extLst>
          </p:cNvPr>
          <p:cNvSpPr/>
          <p:nvPr/>
        </p:nvSpPr>
        <p:spPr>
          <a:xfrm>
            <a:off x="4497719" y="4048508"/>
            <a:ext cx="3196562" cy="707886"/>
          </a:xfrm>
          <a:prstGeom prst="rect">
            <a:avLst/>
          </a:prstGeom>
        </p:spPr>
        <p:txBody>
          <a:bodyPr wrap="square">
            <a:spAutoFit/>
          </a:bodyPr>
          <a:lstStyle/>
          <a:p>
            <a:pPr algn="ctr"/>
            <a:r>
              <a:rPr lang="en-US" sz="2000" b="1" dirty="0"/>
              <a:t>Reduces the likelihood of a secondary incident</a:t>
            </a:r>
          </a:p>
        </p:txBody>
      </p:sp>
      <p:sp>
        <p:nvSpPr>
          <p:cNvPr id="9" name="Rectangle 8">
            <a:extLst>
              <a:ext uri="{FF2B5EF4-FFF2-40B4-BE49-F238E27FC236}">
                <a16:creationId xmlns:a16="http://schemas.microsoft.com/office/drawing/2014/main" id="{6A169C96-6F99-431A-AC89-FF949EF3F24F}"/>
              </a:ext>
            </a:extLst>
          </p:cNvPr>
          <p:cNvSpPr/>
          <p:nvPr/>
        </p:nvSpPr>
        <p:spPr>
          <a:xfrm>
            <a:off x="8584682" y="4048508"/>
            <a:ext cx="3196562" cy="1015663"/>
          </a:xfrm>
          <a:prstGeom prst="rect">
            <a:avLst/>
          </a:prstGeom>
        </p:spPr>
        <p:txBody>
          <a:bodyPr wrap="square">
            <a:spAutoFit/>
          </a:bodyPr>
          <a:lstStyle/>
          <a:p>
            <a:pPr algn="ctr"/>
            <a:r>
              <a:rPr lang="en-US" sz="2000" b="1" dirty="0"/>
              <a:t>Emergency crews can use lane to access an incident</a:t>
            </a:r>
          </a:p>
        </p:txBody>
      </p:sp>
      <p:pic>
        <p:nvPicPr>
          <p:cNvPr id="17" name="Graphic 16">
            <a:extLst>
              <a:ext uri="{FF2B5EF4-FFF2-40B4-BE49-F238E27FC236}">
                <a16:creationId xmlns:a16="http://schemas.microsoft.com/office/drawing/2014/main" id="{A40D4D84-E309-4E25-9A16-43EEC52DE7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6638" y="1690688"/>
            <a:ext cx="2152650" cy="2152650"/>
          </a:xfrm>
          <a:prstGeom prst="rect">
            <a:avLst/>
          </a:prstGeom>
        </p:spPr>
      </p:pic>
      <p:pic>
        <p:nvPicPr>
          <p:cNvPr id="18" name="Graphic 17">
            <a:extLst>
              <a:ext uri="{FF2B5EF4-FFF2-40B4-BE49-F238E27FC236}">
                <a16:creationId xmlns:a16="http://schemas.microsoft.com/office/drawing/2014/main" id="{E179A420-1099-4246-9B83-FA8F633BA7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9675" y="1690688"/>
            <a:ext cx="2152650" cy="2152650"/>
          </a:xfrm>
          <a:prstGeom prst="rect">
            <a:avLst/>
          </a:prstGeom>
        </p:spPr>
      </p:pic>
      <p:pic>
        <p:nvPicPr>
          <p:cNvPr id="19" name="Graphic 18">
            <a:extLst>
              <a:ext uri="{FF2B5EF4-FFF2-40B4-BE49-F238E27FC236}">
                <a16:creationId xmlns:a16="http://schemas.microsoft.com/office/drawing/2014/main" id="{E3732E5D-72BC-492C-81A6-17DA9D42C5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712" y="1690688"/>
            <a:ext cx="2152650" cy="2152650"/>
          </a:xfrm>
          <a:prstGeom prst="rect">
            <a:avLst/>
          </a:prstGeom>
        </p:spPr>
      </p:pic>
    </p:spTree>
    <p:extLst>
      <p:ext uri="{BB962C8B-B14F-4D97-AF65-F5344CB8AC3E}">
        <p14:creationId xmlns:p14="http://schemas.microsoft.com/office/powerpoint/2010/main" val="56787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5125"/>
            <a:ext cx="10515600" cy="1325563"/>
          </a:xfrm>
        </p:spPr>
        <p:txBody>
          <a:bodyPr/>
          <a:lstStyle/>
          <a:p>
            <a:r>
              <a:rPr lang="en-US" dirty="0"/>
              <a:t>Public Transit</a:t>
            </a:r>
          </a:p>
        </p:txBody>
      </p:sp>
    </p:spTree>
    <p:extLst>
      <p:ext uri="{BB962C8B-B14F-4D97-AF65-F5344CB8AC3E}">
        <p14:creationId xmlns:p14="http://schemas.microsoft.com/office/powerpoint/2010/main" val="283544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5125"/>
            <a:ext cx="10515600" cy="1325563"/>
          </a:xfrm>
        </p:spPr>
        <p:txBody>
          <a:bodyPr/>
          <a:lstStyle/>
          <a:p>
            <a:r>
              <a:rPr lang="en-US" dirty="0"/>
              <a:t>Des Moines ICM </a:t>
            </a:r>
            <a:br>
              <a:rPr lang="en-US" dirty="0"/>
            </a:br>
            <a:r>
              <a:rPr lang="en-US" dirty="0"/>
              <a:t>Project Overview</a:t>
            </a:r>
          </a:p>
        </p:txBody>
      </p:sp>
    </p:spTree>
    <p:extLst>
      <p:ext uri="{BB962C8B-B14F-4D97-AF65-F5344CB8AC3E}">
        <p14:creationId xmlns:p14="http://schemas.microsoft.com/office/powerpoint/2010/main" val="267434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BBAC-C418-4C19-B823-EF0149EB0680}"/>
              </a:ext>
            </a:extLst>
          </p:cNvPr>
          <p:cNvSpPr>
            <a:spLocks noGrp="1"/>
          </p:cNvSpPr>
          <p:nvPr>
            <p:ph type="title"/>
          </p:nvPr>
        </p:nvSpPr>
        <p:spPr/>
        <p:txBody>
          <a:bodyPr/>
          <a:lstStyle/>
          <a:p>
            <a:r>
              <a:rPr lang="en-US" dirty="0"/>
              <a:t>Why is Public Transportation a Focus?</a:t>
            </a:r>
          </a:p>
        </p:txBody>
      </p:sp>
      <p:sp>
        <p:nvSpPr>
          <p:cNvPr id="3" name="Content Placeholder 2">
            <a:extLst>
              <a:ext uri="{FF2B5EF4-FFF2-40B4-BE49-F238E27FC236}">
                <a16:creationId xmlns:a16="http://schemas.microsoft.com/office/drawing/2014/main" id="{04079EB5-F20F-403A-A448-5DF1AE58BA56}"/>
              </a:ext>
            </a:extLst>
          </p:cNvPr>
          <p:cNvSpPr>
            <a:spLocks noGrp="1"/>
          </p:cNvSpPr>
          <p:nvPr>
            <p:ph idx="1"/>
          </p:nvPr>
        </p:nvSpPr>
        <p:spPr/>
        <p:txBody>
          <a:bodyPr/>
          <a:lstStyle/>
          <a:p>
            <a:r>
              <a:rPr lang="en-US" dirty="0"/>
              <a:t>Improving public transportation systems and raising public awareness of them is a key element in ICM. </a:t>
            </a:r>
          </a:p>
          <a:p>
            <a:r>
              <a:rPr lang="en-US" dirty="0"/>
              <a:t>Enhancing our public transportation systems reduces costs, congestion, and the impact our travel has on the environment.</a:t>
            </a:r>
          </a:p>
        </p:txBody>
      </p:sp>
    </p:spTree>
    <p:extLst>
      <p:ext uri="{BB962C8B-B14F-4D97-AF65-F5344CB8AC3E}">
        <p14:creationId xmlns:p14="http://schemas.microsoft.com/office/powerpoint/2010/main" val="4048348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DFBAE1-33CF-4574-91B5-42CC3965B6E9}"/>
              </a:ext>
            </a:extLst>
          </p:cNvPr>
          <p:cNvSpPr>
            <a:spLocks noGrp="1"/>
          </p:cNvSpPr>
          <p:nvPr>
            <p:ph type="title"/>
          </p:nvPr>
        </p:nvSpPr>
        <p:spPr/>
        <p:txBody>
          <a:bodyPr/>
          <a:lstStyle/>
          <a:p>
            <a:r>
              <a:rPr lang="en-US" dirty="0"/>
              <a:t>Types of Possible Improvements</a:t>
            </a:r>
          </a:p>
        </p:txBody>
      </p:sp>
      <p:sp>
        <p:nvSpPr>
          <p:cNvPr id="3" name="Content Placeholder 2">
            <a:extLst>
              <a:ext uri="{FF2B5EF4-FFF2-40B4-BE49-F238E27FC236}">
                <a16:creationId xmlns:a16="http://schemas.microsoft.com/office/drawing/2014/main" id="{33F52809-F8ED-47FA-923D-E7CFF790FD58}"/>
              </a:ext>
            </a:extLst>
          </p:cNvPr>
          <p:cNvSpPr>
            <a:spLocks noGrp="1"/>
          </p:cNvSpPr>
          <p:nvPr>
            <p:ph sz="half" idx="2"/>
          </p:nvPr>
        </p:nvSpPr>
        <p:spPr>
          <a:xfrm>
            <a:off x="836612" y="1885315"/>
            <a:ext cx="5157787" cy="3684588"/>
          </a:xfrm>
        </p:spPr>
        <p:txBody>
          <a:bodyPr>
            <a:normAutofit/>
          </a:bodyPr>
          <a:lstStyle/>
          <a:p>
            <a:pPr fontAlgn="base"/>
            <a:r>
              <a:rPr lang="en-US" dirty="0"/>
              <a:t>Enhancements to fare pricing</a:t>
            </a:r>
          </a:p>
          <a:p>
            <a:pPr fontAlgn="base"/>
            <a:r>
              <a:rPr lang="en-US" dirty="0"/>
              <a:t>Signal priority</a:t>
            </a:r>
          </a:p>
          <a:p>
            <a:pPr fontAlgn="base"/>
            <a:r>
              <a:rPr lang="en-US" dirty="0"/>
              <a:t>Transit Incentives</a:t>
            </a:r>
          </a:p>
          <a:p>
            <a:pPr fontAlgn="base"/>
            <a:r>
              <a:rPr lang="en-US" dirty="0"/>
              <a:t>Transit Lanes</a:t>
            </a:r>
          </a:p>
          <a:p>
            <a:pPr marL="0" indent="0">
              <a:buNone/>
            </a:pPr>
            <a:endParaRPr lang="en-US" dirty="0"/>
          </a:p>
        </p:txBody>
      </p:sp>
      <p:sp>
        <p:nvSpPr>
          <p:cNvPr id="5" name="Content Placeholder 4">
            <a:extLst>
              <a:ext uri="{FF2B5EF4-FFF2-40B4-BE49-F238E27FC236}">
                <a16:creationId xmlns:a16="http://schemas.microsoft.com/office/drawing/2014/main" id="{FFFA813F-48B6-4F2B-9FF1-7764B3EFCCE4}"/>
              </a:ext>
            </a:extLst>
          </p:cNvPr>
          <p:cNvSpPr>
            <a:spLocks noGrp="1"/>
          </p:cNvSpPr>
          <p:nvPr>
            <p:ph sz="quarter" idx="4"/>
          </p:nvPr>
        </p:nvSpPr>
        <p:spPr>
          <a:xfrm>
            <a:off x="5994399" y="1885315"/>
            <a:ext cx="5183188" cy="3684588"/>
          </a:xfrm>
        </p:spPr>
        <p:txBody>
          <a:bodyPr>
            <a:normAutofit/>
          </a:bodyPr>
          <a:lstStyle/>
          <a:p>
            <a:pPr fontAlgn="base"/>
            <a:r>
              <a:rPr lang="en-US" dirty="0"/>
              <a:t>Bus Rapid Transit</a:t>
            </a:r>
          </a:p>
          <a:p>
            <a:pPr fontAlgn="base"/>
            <a:r>
              <a:rPr lang="en-US" dirty="0"/>
              <a:t>Transfer Connection Protection</a:t>
            </a:r>
          </a:p>
          <a:p>
            <a:pPr fontAlgn="base"/>
            <a:r>
              <a:rPr lang="en-US" dirty="0"/>
              <a:t>Transit Signal Priority</a:t>
            </a:r>
          </a:p>
          <a:p>
            <a:pPr fontAlgn="base"/>
            <a:r>
              <a:rPr lang="en-US" dirty="0"/>
              <a:t>Express Bus Service</a:t>
            </a:r>
          </a:p>
          <a:p>
            <a:endParaRPr lang="en-US" dirty="0"/>
          </a:p>
        </p:txBody>
      </p:sp>
    </p:spTree>
    <p:extLst>
      <p:ext uri="{BB962C8B-B14F-4D97-AF65-F5344CB8AC3E}">
        <p14:creationId xmlns:p14="http://schemas.microsoft.com/office/powerpoint/2010/main" val="2217180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DFBAE1-33CF-4574-91B5-42CC3965B6E9}"/>
              </a:ext>
            </a:extLst>
          </p:cNvPr>
          <p:cNvSpPr>
            <a:spLocks noGrp="1"/>
          </p:cNvSpPr>
          <p:nvPr>
            <p:ph type="title"/>
          </p:nvPr>
        </p:nvSpPr>
        <p:spPr/>
        <p:txBody>
          <a:bodyPr/>
          <a:lstStyle/>
          <a:p>
            <a:r>
              <a:rPr lang="en-US" dirty="0"/>
              <a:t>What Will Make You Use Public Transportation?</a:t>
            </a:r>
          </a:p>
        </p:txBody>
      </p:sp>
      <p:pic>
        <p:nvPicPr>
          <p:cNvPr id="4" name="Graphic 3">
            <a:extLst>
              <a:ext uri="{FF2B5EF4-FFF2-40B4-BE49-F238E27FC236}">
                <a16:creationId xmlns:a16="http://schemas.microsoft.com/office/drawing/2014/main" id="{12D92FF8-406E-40D8-B8E6-92A3A8E3DF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2016468"/>
            <a:ext cx="9747380" cy="3920210"/>
          </a:xfrm>
          <a:prstGeom prst="rect">
            <a:avLst/>
          </a:prstGeom>
        </p:spPr>
      </p:pic>
    </p:spTree>
    <p:extLst>
      <p:ext uri="{BB962C8B-B14F-4D97-AF65-F5344CB8AC3E}">
        <p14:creationId xmlns:p14="http://schemas.microsoft.com/office/powerpoint/2010/main" val="4248673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5125"/>
            <a:ext cx="10515600" cy="1325563"/>
          </a:xfrm>
        </p:spPr>
        <p:txBody>
          <a:bodyPr/>
          <a:lstStyle/>
          <a:p>
            <a:r>
              <a:rPr lang="en-US" dirty="0"/>
              <a:t>Current Public Transit Systems</a:t>
            </a:r>
          </a:p>
        </p:txBody>
      </p:sp>
    </p:spTree>
    <p:extLst>
      <p:ext uri="{BB962C8B-B14F-4D97-AF65-F5344CB8AC3E}">
        <p14:creationId xmlns:p14="http://schemas.microsoft.com/office/powerpoint/2010/main" val="1973022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DART</a:t>
            </a:r>
          </a:p>
        </p:txBody>
      </p:sp>
      <p:pic>
        <p:nvPicPr>
          <p:cNvPr id="2" name="Picture Placeholder 1">
            <a:extLst>
              <a:ext uri="{FF2B5EF4-FFF2-40B4-BE49-F238E27FC236}">
                <a16:creationId xmlns:a16="http://schemas.microsoft.com/office/drawing/2014/main" id="{BCDA00E9-4266-4D30-A35C-61E2C377614F}"/>
              </a:ext>
            </a:extLst>
          </p:cNvPr>
          <p:cNvPicPr>
            <a:picLocks noGrp="1" noChangeAspect="1"/>
          </p:cNvPicPr>
          <p:nvPr>
            <p:ph type="pic" idx="1"/>
          </p:nvPr>
        </p:nvPicPr>
        <p:blipFill>
          <a:blip r:embed="rId3"/>
          <a:srcRect l="34092" r="34092"/>
          <a:stretch>
            <a:fillRect/>
          </a:stretch>
        </p:blipFill>
        <p:spPr>
          <a:xfrm>
            <a:off x="5183188" y="1416050"/>
            <a:ext cx="6172200" cy="4445000"/>
          </a:xfrm>
          <a:prstGeom prst="rect">
            <a:avLst/>
          </a:prstGeom>
        </p:spPr>
      </p:pic>
      <p:sp>
        <p:nvSpPr>
          <p:cNvPr id="7" name="Text Placeholder 6"/>
          <p:cNvSpPr>
            <a:spLocks noGrp="1"/>
          </p:cNvSpPr>
          <p:nvPr>
            <p:ph type="body" sz="half" idx="2"/>
          </p:nvPr>
        </p:nvSpPr>
        <p:spPr/>
        <p:txBody>
          <a:bodyPr>
            <a:normAutofit/>
          </a:bodyPr>
          <a:lstStyle/>
          <a:p>
            <a:pPr marL="285750" indent="-285750">
              <a:buFont typeface="Arial" panose="020B0604020202020204" pitchFamily="34" charset="0"/>
              <a:buChar char="•"/>
            </a:pPr>
            <a:r>
              <a:rPr lang="en-US" sz="2000" dirty="0"/>
              <a:t>Buses and rideshare vanpool, </a:t>
            </a:r>
          </a:p>
          <a:p>
            <a:pPr marL="285750" indent="-285750">
              <a:buFont typeface="Arial" panose="020B0604020202020204" pitchFamily="34" charset="0"/>
              <a:buChar char="•"/>
            </a:pPr>
            <a:r>
              <a:rPr lang="en-US" sz="2000" dirty="0"/>
              <a:t>Average weekly ridership: 15,664</a:t>
            </a:r>
          </a:p>
          <a:p>
            <a:pPr marL="285750" indent="-285750">
              <a:buFont typeface="Arial" panose="020B0604020202020204" pitchFamily="34" charset="0"/>
              <a:buChar char="•"/>
            </a:pPr>
            <a:r>
              <a:rPr lang="en-US" sz="2000" dirty="0"/>
              <a:t>19 local routes</a:t>
            </a:r>
          </a:p>
          <a:p>
            <a:pPr marL="285750" indent="-285750">
              <a:buFont typeface="Arial" panose="020B0604020202020204" pitchFamily="34" charset="0"/>
              <a:buChar char="•"/>
            </a:pPr>
            <a:r>
              <a:rPr lang="en-US" sz="2000" dirty="0"/>
              <a:t>7 express routes</a:t>
            </a:r>
          </a:p>
          <a:p>
            <a:pPr marL="285750" indent="-285750">
              <a:buFont typeface="Arial" panose="020B0604020202020204" pitchFamily="34" charset="0"/>
              <a:buChar char="•"/>
            </a:pPr>
            <a:r>
              <a:rPr lang="en-US" sz="2000" dirty="0"/>
              <a:t>2 shuttles</a:t>
            </a:r>
          </a:p>
          <a:p>
            <a:pPr marL="285750" indent="-285750">
              <a:buFont typeface="Arial" panose="020B0604020202020204" pitchFamily="34" charset="0"/>
              <a:buChar char="•"/>
            </a:pPr>
            <a:r>
              <a:rPr lang="en-US" sz="2000" dirty="0"/>
              <a:t>5 additional services</a:t>
            </a:r>
          </a:p>
        </p:txBody>
      </p:sp>
    </p:spTree>
    <p:extLst>
      <p:ext uri="{BB962C8B-B14F-4D97-AF65-F5344CB8AC3E}">
        <p14:creationId xmlns:p14="http://schemas.microsoft.com/office/powerpoint/2010/main" val="2137656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3E6447-E5A5-4FB8-A4A9-2A3AF2520F9D}"/>
              </a:ext>
            </a:extLst>
          </p:cNvPr>
          <p:cNvSpPr>
            <a:spLocks noGrp="1"/>
          </p:cNvSpPr>
          <p:nvPr>
            <p:ph type="title"/>
          </p:nvPr>
        </p:nvSpPr>
        <p:spPr>
          <a:xfrm>
            <a:off x="838200" y="365125"/>
            <a:ext cx="10515600" cy="1325563"/>
          </a:xfrm>
        </p:spPr>
        <p:txBody>
          <a:bodyPr anchor="ctr">
            <a:normAutofit/>
          </a:bodyPr>
          <a:lstStyle/>
          <a:p>
            <a:r>
              <a:rPr lang="en-US" dirty="0"/>
              <a:t>Benefits of DART</a:t>
            </a:r>
          </a:p>
        </p:txBody>
      </p:sp>
      <p:pic>
        <p:nvPicPr>
          <p:cNvPr id="16" name="Graphic 15">
            <a:extLst>
              <a:ext uri="{FF2B5EF4-FFF2-40B4-BE49-F238E27FC236}">
                <a16:creationId xmlns:a16="http://schemas.microsoft.com/office/drawing/2014/main" id="{EF256446-60C9-477D-B6B0-689E54EF9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5212" y="1408943"/>
            <a:ext cx="1280160" cy="1280160"/>
          </a:xfrm>
          <a:prstGeom prst="rect">
            <a:avLst/>
          </a:prstGeom>
        </p:spPr>
      </p:pic>
      <p:pic>
        <p:nvPicPr>
          <p:cNvPr id="17" name="Graphic 16">
            <a:extLst>
              <a:ext uri="{FF2B5EF4-FFF2-40B4-BE49-F238E27FC236}">
                <a16:creationId xmlns:a16="http://schemas.microsoft.com/office/drawing/2014/main" id="{4CC871EA-EFCE-4BE4-BC0E-7C74D5F164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5212" y="2829955"/>
            <a:ext cx="1280160" cy="1280160"/>
          </a:xfrm>
          <a:prstGeom prst="rect">
            <a:avLst/>
          </a:prstGeom>
        </p:spPr>
      </p:pic>
      <p:pic>
        <p:nvPicPr>
          <p:cNvPr id="18" name="Graphic 17">
            <a:extLst>
              <a:ext uri="{FF2B5EF4-FFF2-40B4-BE49-F238E27FC236}">
                <a16:creationId xmlns:a16="http://schemas.microsoft.com/office/drawing/2014/main" id="{B713EE14-6B6E-4DEC-9A6E-2368B23D8A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4400" y="4260337"/>
            <a:ext cx="1280160" cy="1280160"/>
          </a:xfrm>
          <a:prstGeom prst="rect">
            <a:avLst/>
          </a:prstGeom>
        </p:spPr>
      </p:pic>
      <p:sp>
        <p:nvSpPr>
          <p:cNvPr id="19" name="TextBox 18">
            <a:extLst>
              <a:ext uri="{FF2B5EF4-FFF2-40B4-BE49-F238E27FC236}">
                <a16:creationId xmlns:a16="http://schemas.microsoft.com/office/drawing/2014/main" id="{A6CEA24C-037D-4682-AF6E-13F32B4D752C}"/>
              </a:ext>
            </a:extLst>
          </p:cNvPr>
          <p:cNvSpPr txBox="1"/>
          <p:nvPr/>
        </p:nvSpPr>
        <p:spPr>
          <a:xfrm>
            <a:off x="5688329" y="1690688"/>
            <a:ext cx="5038374" cy="523220"/>
          </a:xfrm>
          <a:prstGeom prst="rect">
            <a:avLst/>
          </a:prstGeom>
          <a:noFill/>
        </p:spPr>
        <p:txBody>
          <a:bodyPr wrap="square" rtlCol="0">
            <a:spAutoFit/>
          </a:bodyPr>
          <a:lstStyle/>
          <a:p>
            <a:r>
              <a:rPr lang="en-US" sz="2800" dirty="0"/>
              <a:t>Reduced carbon emissions</a:t>
            </a:r>
          </a:p>
        </p:txBody>
      </p:sp>
      <p:sp>
        <p:nvSpPr>
          <p:cNvPr id="20" name="TextBox 19">
            <a:extLst>
              <a:ext uri="{FF2B5EF4-FFF2-40B4-BE49-F238E27FC236}">
                <a16:creationId xmlns:a16="http://schemas.microsoft.com/office/drawing/2014/main" id="{CE42E2C8-1624-43A9-A22F-807E6DAF98BC}"/>
              </a:ext>
            </a:extLst>
          </p:cNvPr>
          <p:cNvSpPr txBox="1"/>
          <p:nvPr/>
        </p:nvSpPr>
        <p:spPr>
          <a:xfrm>
            <a:off x="5688329" y="4509786"/>
            <a:ext cx="4124325" cy="523220"/>
          </a:xfrm>
          <a:prstGeom prst="rect">
            <a:avLst/>
          </a:prstGeom>
          <a:noFill/>
        </p:spPr>
        <p:txBody>
          <a:bodyPr wrap="square" rtlCol="0">
            <a:spAutoFit/>
          </a:bodyPr>
          <a:lstStyle/>
          <a:p>
            <a:r>
              <a:rPr lang="en-US" sz="2800" dirty="0"/>
              <a:t>Low-cost for commuters</a:t>
            </a:r>
          </a:p>
        </p:txBody>
      </p:sp>
      <p:sp>
        <p:nvSpPr>
          <p:cNvPr id="21" name="TextBox 20">
            <a:extLst>
              <a:ext uri="{FF2B5EF4-FFF2-40B4-BE49-F238E27FC236}">
                <a16:creationId xmlns:a16="http://schemas.microsoft.com/office/drawing/2014/main" id="{ECD04EC6-B425-45E5-916C-57249F2F55E6}"/>
              </a:ext>
            </a:extLst>
          </p:cNvPr>
          <p:cNvSpPr txBox="1"/>
          <p:nvPr/>
        </p:nvSpPr>
        <p:spPr>
          <a:xfrm>
            <a:off x="5688329" y="3083746"/>
            <a:ext cx="7229476" cy="523220"/>
          </a:xfrm>
          <a:prstGeom prst="rect">
            <a:avLst/>
          </a:prstGeom>
          <a:noFill/>
        </p:spPr>
        <p:txBody>
          <a:bodyPr wrap="square" rtlCol="0">
            <a:spAutoFit/>
          </a:bodyPr>
          <a:lstStyle/>
          <a:p>
            <a:r>
              <a:rPr lang="en-US" sz="2800" dirty="0"/>
              <a:t>Reduced traffic congestion</a:t>
            </a:r>
          </a:p>
        </p:txBody>
      </p:sp>
    </p:spTree>
    <p:extLst>
      <p:ext uri="{BB962C8B-B14F-4D97-AF65-F5344CB8AC3E}">
        <p14:creationId xmlns:p14="http://schemas.microsoft.com/office/powerpoint/2010/main" val="3683430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CCDBDF-4912-49F2-ABD0-51F2A197DE64}"/>
              </a:ext>
            </a:extLst>
          </p:cNvPr>
          <p:cNvSpPr>
            <a:spLocks noGrp="1"/>
          </p:cNvSpPr>
          <p:nvPr>
            <p:ph type="title"/>
          </p:nvPr>
        </p:nvSpPr>
        <p:spPr/>
        <p:txBody>
          <a:bodyPr/>
          <a:lstStyle/>
          <a:p>
            <a:r>
              <a:rPr lang="en-US" dirty="0"/>
              <a:t>Current Programs and Functions</a:t>
            </a:r>
          </a:p>
        </p:txBody>
      </p:sp>
      <p:sp>
        <p:nvSpPr>
          <p:cNvPr id="6" name="Content Placeholder 5">
            <a:extLst>
              <a:ext uri="{FF2B5EF4-FFF2-40B4-BE49-F238E27FC236}">
                <a16:creationId xmlns:a16="http://schemas.microsoft.com/office/drawing/2014/main" id="{15939007-052A-4133-91EA-F91B385E4E42}"/>
              </a:ext>
            </a:extLst>
          </p:cNvPr>
          <p:cNvSpPr>
            <a:spLocks noGrp="1"/>
          </p:cNvSpPr>
          <p:nvPr>
            <p:ph idx="1"/>
          </p:nvPr>
        </p:nvSpPr>
        <p:spPr>
          <a:xfrm>
            <a:off x="447675" y="1825625"/>
            <a:ext cx="10515600" cy="4351338"/>
          </a:xfrm>
        </p:spPr>
        <p:txBody>
          <a:bodyPr/>
          <a:lstStyle/>
          <a:p>
            <a:pPr lvl="1"/>
            <a:r>
              <a:rPr lang="en-US" dirty="0"/>
              <a:t>Unlimited Access Program</a:t>
            </a:r>
          </a:p>
          <a:p>
            <a:pPr lvl="2"/>
            <a:r>
              <a:rPr lang="en-US" dirty="0"/>
              <a:t>Employer partnership that grants rider free usage by showing work ID</a:t>
            </a:r>
          </a:p>
          <a:p>
            <a:pPr lvl="1"/>
            <a:r>
              <a:rPr lang="en-US" dirty="0" err="1"/>
              <a:t>MYDart</a:t>
            </a:r>
            <a:r>
              <a:rPr lang="en-US" dirty="0"/>
              <a:t> App</a:t>
            </a:r>
          </a:p>
          <a:p>
            <a:pPr lvl="2"/>
            <a:r>
              <a:rPr lang="en-US" dirty="0"/>
              <a:t>Convenient way to check routes, track busses, and access important information</a:t>
            </a:r>
          </a:p>
          <a:p>
            <a:pPr lvl="2"/>
            <a:r>
              <a:rPr lang="en-US" dirty="0"/>
              <a:t>Purchase passes directly on your phone</a:t>
            </a:r>
          </a:p>
          <a:p>
            <a:pPr lvl="1"/>
            <a:r>
              <a:rPr lang="en-US" dirty="0" err="1"/>
              <a:t>MYDart</a:t>
            </a:r>
            <a:r>
              <a:rPr lang="en-US" dirty="0"/>
              <a:t> Trip planner</a:t>
            </a:r>
          </a:p>
          <a:p>
            <a:pPr lvl="2"/>
            <a:r>
              <a:rPr lang="en-US" dirty="0"/>
              <a:t>Receive route guidance based on where you are and where you need to go</a:t>
            </a:r>
          </a:p>
          <a:p>
            <a:pPr lvl="1"/>
            <a:r>
              <a:rPr lang="en-US" dirty="0"/>
              <a:t>Email/Text alerts</a:t>
            </a:r>
          </a:p>
          <a:p>
            <a:pPr lvl="2"/>
            <a:r>
              <a:rPr lang="en-US" dirty="0"/>
              <a:t>Receive updates on delays and route changes in real-time</a:t>
            </a:r>
          </a:p>
        </p:txBody>
      </p:sp>
    </p:spTree>
    <p:extLst>
      <p:ext uri="{BB962C8B-B14F-4D97-AF65-F5344CB8AC3E}">
        <p14:creationId xmlns:p14="http://schemas.microsoft.com/office/powerpoint/2010/main" val="969709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CCDBDF-4912-49F2-ABD0-51F2A197DE64}"/>
              </a:ext>
            </a:extLst>
          </p:cNvPr>
          <p:cNvSpPr>
            <a:spLocks noGrp="1"/>
          </p:cNvSpPr>
          <p:nvPr>
            <p:ph type="title"/>
          </p:nvPr>
        </p:nvSpPr>
        <p:spPr/>
        <p:txBody>
          <a:bodyPr/>
          <a:lstStyle/>
          <a:p>
            <a:r>
              <a:rPr lang="en-US" dirty="0"/>
              <a:t>Current Programs and Functions (cont.)</a:t>
            </a:r>
          </a:p>
        </p:txBody>
      </p:sp>
      <p:sp>
        <p:nvSpPr>
          <p:cNvPr id="6" name="Content Placeholder 5">
            <a:extLst>
              <a:ext uri="{FF2B5EF4-FFF2-40B4-BE49-F238E27FC236}">
                <a16:creationId xmlns:a16="http://schemas.microsoft.com/office/drawing/2014/main" id="{15939007-052A-4133-91EA-F91B385E4E42}"/>
              </a:ext>
            </a:extLst>
          </p:cNvPr>
          <p:cNvSpPr>
            <a:spLocks noGrp="1"/>
          </p:cNvSpPr>
          <p:nvPr>
            <p:ph idx="1"/>
          </p:nvPr>
        </p:nvSpPr>
        <p:spPr/>
        <p:txBody>
          <a:bodyPr>
            <a:normAutofit/>
          </a:bodyPr>
          <a:lstStyle/>
          <a:p>
            <a:r>
              <a:rPr lang="en-US" dirty="0"/>
              <a:t>School Tripper</a:t>
            </a:r>
          </a:p>
          <a:p>
            <a:pPr lvl="1"/>
            <a:r>
              <a:rPr lang="en-US" dirty="0"/>
              <a:t>Easy to follow guide for routes servicing area schools.</a:t>
            </a:r>
          </a:p>
          <a:p>
            <a:r>
              <a:rPr lang="en-US" dirty="0"/>
              <a:t>Ride Match</a:t>
            </a:r>
          </a:p>
          <a:p>
            <a:pPr lvl="1"/>
            <a:r>
              <a:rPr lang="en-US" dirty="0"/>
              <a:t>Service to connect like-commuters for carpooling</a:t>
            </a:r>
          </a:p>
          <a:p>
            <a:r>
              <a:rPr lang="en-US" dirty="0"/>
              <a:t>Veterans Ride Free</a:t>
            </a:r>
          </a:p>
          <a:p>
            <a:pPr lvl="1"/>
            <a:r>
              <a:rPr lang="en-US" dirty="0"/>
              <a:t>Veterans ride free with valid ID</a:t>
            </a:r>
          </a:p>
        </p:txBody>
      </p:sp>
    </p:spTree>
    <p:extLst>
      <p:ext uri="{BB962C8B-B14F-4D97-AF65-F5344CB8AC3E}">
        <p14:creationId xmlns:p14="http://schemas.microsoft.com/office/powerpoint/2010/main" val="588739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CCDBDF-4912-49F2-ABD0-51F2A197DE64}"/>
              </a:ext>
            </a:extLst>
          </p:cNvPr>
          <p:cNvSpPr>
            <a:spLocks noGrp="1"/>
          </p:cNvSpPr>
          <p:nvPr>
            <p:ph type="title"/>
          </p:nvPr>
        </p:nvSpPr>
        <p:spPr/>
        <p:txBody>
          <a:bodyPr/>
          <a:lstStyle/>
          <a:p>
            <a:r>
              <a:rPr lang="en-US" dirty="0"/>
              <a:t>Current Programs and Functions (cont.)</a:t>
            </a:r>
          </a:p>
        </p:txBody>
      </p:sp>
      <p:sp>
        <p:nvSpPr>
          <p:cNvPr id="6" name="Content Placeholder 5">
            <a:extLst>
              <a:ext uri="{FF2B5EF4-FFF2-40B4-BE49-F238E27FC236}">
                <a16:creationId xmlns:a16="http://schemas.microsoft.com/office/drawing/2014/main" id="{15939007-052A-4133-91EA-F91B385E4E42}"/>
              </a:ext>
            </a:extLst>
          </p:cNvPr>
          <p:cNvSpPr>
            <a:spLocks noGrp="1"/>
          </p:cNvSpPr>
          <p:nvPr>
            <p:ph idx="1"/>
          </p:nvPr>
        </p:nvSpPr>
        <p:spPr/>
        <p:txBody>
          <a:bodyPr>
            <a:normAutofit/>
          </a:bodyPr>
          <a:lstStyle/>
          <a:p>
            <a:r>
              <a:rPr lang="en-US" dirty="0"/>
              <a:t>Free Wi-Fi on all routes</a:t>
            </a:r>
          </a:p>
          <a:p>
            <a:r>
              <a:rPr lang="en-US" dirty="0"/>
              <a:t>Flex Connect</a:t>
            </a:r>
          </a:p>
          <a:p>
            <a:pPr lvl="1"/>
            <a:r>
              <a:rPr lang="en-US" dirty="0"/>
              <a:t>An on-demand service that connects riders in the Flex Connect zone to DART buses. Free Uber ride to connect between stops through September 26, 2021.</a:t>
            </a:r>
          </a:p>
        </p:txBody>
      </p:sp>
    </p:spTree>
    <p:extLst>
      <p:ext uri="{BB962C8B-B14F-4D97-AF65-F5344CB8AC3E}">
        <p14:creationId xmlns:p14="http://schemas.microsoft.com/office/powerpoint/2010/main" val="3009836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F747-8B7B-40CC-BFB6-AA440B5C48C2}"/>
              </a:ext>
            </a:extLst>
          </p:cNvPr>
          <p:cNvSpPr>
            <a:spLocks noGrp="1"/>
          </p:cNvSpPr>
          <p:nvPr>
            <p:ph type="title"/>
          </p:nvPr>
        </p:nvSpPr>
        <p:spPr/>
        <p:txBody>
          <a:bodyPr/>
          <a:lstStyle/>
          <a:p>
            <a:r>
              <a:rPr lang="en-US" dirty="0"/>
              <a:t>DART Riders</a:t>
            </a:r>
          </a:p>
        </p:txBody>
      </p:sp>
      <p:pic>
        <p:nvPicPr>
          <p:cNvPr id="4" name="Content Placeholder 3">
            <a:extLst>
              <a:ext uri="{FF2B5EF4-FFF2-40B4-BE49-F238E27FC236}">
                <a16:creationId xmlns:a16="http://schemas.microsoft.com/office/drawing/2014/main" id="{3908BAB2-5AC8-4694-8815-8A380C9EE443}"/>
              </a:ext>
            </a:extLst>
          </p:cNvPr>
          <p:cNvPicPr>
            <a:picLocks noGrp="1" noChangeAspect="1"/>
          </p:cNvPicPr>
          <p:nvPr>
            <p:ph idx="1"/>
          </p:nvPr>
        </p:nvPicPr>
        <p:blipFill>
          <a:blip r:embed="rId3"/>
          <a:stretch>
            <a:fillRect/>
          </a:stretch>
        </p:blipFill>
        <p:spPr>
          <a:xfrm>
            <a:off x="-91441" y="2352988"/>
            <a:ext cx="8474268" cy="2968284"/>
          </a:xfrm>
          <a:prstGeom prst="rect">
            <a:avLst/>
          </a:prstGeom>
        </p:spPr>
      </p:pic>
      <p:pic>
        <p:nvPicPr>
          <p:cNvPr id="6" name="Picture 5">
            <a:extLst>
              <a:ext uri="{FF2B5EF4-FFF2-40B4-BE49-F238E27FC236}">
                <a16:creationId xmlns:a16="http://schemas.microsoft.com/office/drawing/2014/main" id="{90383FA8-35CF-42BD-B73B-AFB504E66927}"/>
              </a:ext>
            </a:extLst>
          </p:cNvPr>
          <p:cNvPicPr>
            <a:picLocks noChangeAspect="1"/>
          </p:cNvPicPr>
          <p:nvPr/>
        </p:nvPicPr>
        <p:blipFill>
          <a:blip r:embed="rId4"/>
          <a:stretch>
            <a:fillRect/>
          </a:stretch>
        </p:blipFill>
        <p:spPr>
          <a:xfrm>
            <a:off x="6608156" y="0"/>
            <a:ext cx="5583844" cy="3319748"/>
          </a:xfrm>
          <a:prstGeom prst="rect">
            <a:avLst/>
          </a:prstGeom>
        </p:spPr>
      </p:pic>
      <p:sp>
        <p:nvSpPr>
          <p:cNvPr id="7" name="TextBox 6">
            <a:extLst>
              <a:ext uri="{FF2B5EF4-FFF2-40B4-BE49-F238E27FC236}">
                <a16:creationId xmlns:a16="http://schemas.microsoft.com/office/drawing/2014/main" id="{5CE986B2-9FBB-4D4B-A890-1503AFA1FAF3}"/>
              </a:ext>
            </a:extLst>
          </p:cNvPr>
          <p:cNvSpPr txBox="1"/>
          <p:nvPr/>
        </p:nvSpPr>
        <p:spPr>
          <a:xfrm>
            <a:off x="158206" y="1983656"/>
            <a:ext cx="3474720" cy="369332"/>
          </a:xfrm>
          <a:prstGeom prst="rect">
            <a:avLst/>
          </a:prstGeom>
          <a:noFill/>
        </p:spPr>
        <p:txBody>
          <a:bodyPr wrap="square" rtlCol="0">
            <a:spAutoFit/>
          </a:bodyPr>
          <a:lstStyle/>
          <a:p>
            <a:r>
              <a:rPr lang="en-US" b="1" dirty="0">
                <a:solidFill>
                  <a:srgbClr val="512773"/>
                </a:solidFill>
                <a:latin typeface="Arial" panose="020B0604020202020204" pitchFamily="34" charset="0"/>
                <a:cs typeface="Arial" panose="020B0604020202020204" pitchFamily="34" charset="0"/>
              </a:rPr>
              <a:t>Top 5 Reasons for Riding</a:t>
            </a:r>
          </a:p>
        </p:txBody>
      </p:sp>
    </p:spTree>
    <p:extLst>
      <p:ext uri="{BB962C8B-B14F-4D97-AF65-F5344CB8AC3E}">
        <p14:creationId xmlns:p14="http://schemas.microsoft.com/office/powerpoint/2010/main" val="1414570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2" y="46520"/>
            <a:ext cx="10515600" cy="1325563"/>
          </a:xfrm>
        </p:spPr>
        <p:txBody>
          <a:bodyPr>
            <a:normAutofit/>
          </a:bodyPr>
          <a:lstStyle/>
          <a:p>
            <a:r>
              <a:rPr lang="en-US" sz="3200" dirty="0"/>
              <a:t>What is Integrated Corridor Management (ICM)</a:t>
            </a:r>
          </a:p>
        </p:txBody>
      </p:sp>
      <p:graphicFrame>
        <p:nvGraphicFramePr>
          <p:cNvPr id="5" name="Object 4">
            <a:extLst>
              <a:ext uri="{FF2B5EF4-FFF2-40B4-BE49-F238E27FC236}">
                <a16:creationId xmlns:a16="http://schemas.microsoft.com/office/drawing/2014/main" id="{55A228B4-ED41-43B9-BE19-D7E3D459A3F7}"/>
              </a:ext>
            </a:extLst>
          </p:cNvPr>
          <p:cNvGraphicFramePr>
            <a:graphicFrameLocks noChangeAspect="1"/>
          </p:cNvGraphicFramePr>
          <p:nvPr>
            <p:extLst>
              <p:ext uri="{D42A27DB-BD31-4B8C-83A1-F6EECF244321}">
                <p14:modId xmlns:p14="http://schemas.microsoft.com/office/powerpoint/2010/main" val="2201967694"/>
              </p:ext>
            </p:extLst>
          </p:nvPr>
        </p:nvGraphicFramePr>
        <p:xfrm>
          <a:off x="3111689" y="1302285"/>
          <a:ext cx="9080311" cy="5034962"/>
        </p:xfrm>
        <a:graphic>
          <a:graphicData uri="http://schemas.openxmlformats.org/presentationml/2006/ole">
            <mc:AlternateContent xmlns:mc="http://schemas.openxmlformats.org/markup-compatibility/2006">
              <mc:Choice xmlns:v="urn:schemas-microsoft-com:vml" Requires="v">
                <p:oleObj spid="_x0000_s1089" r:id="rId4" imgW="25942680" imgH="14348880" progId="">
                  <p:embed/>
                </p:oleObj>
              </mc:Choice>
              <mc:Fallback>
                <p:oleObj r:id="rId4" imgW="25942680" imgH="14348880" progId="">
                  <p:embed/>
                  <p:pic>
                    <p:nvPicPr>
                      <p:cNvPr id="3" name="Object 2">
                        <a:extLst>
                          <a:ext uri="{FF2B5EF4-FFF2-40B4-BE49-F238E27FC236}">
                            <a16:creationId xmlns:a16="http://schemas.microsoft.com/office/drawing/2014/main" id="{DC771620-F943-457F-9027-227567C8FB85}"/>
                          </a:ext>
                        </a:extLst>
                      </p:cNvPr>
                      <p:cNvPicPr/>
                      <p:nvPr/>
                    </p:nvPicPr>
                    <p:blipFill>
                      <a:blip r:embed="rId5"/>
                      <a:stretch>
                        <a:fillRect/>
                      </a:stretch>
                    </p:blipFill>
                    <p:spPr>
                      <a:xfrm>
                        <a:off x="3111689" y="1302285"/>
                        <a:ext cx="9080311" cy="503496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121E9FFC-E878-41FB-91DE-3676FCA57DD3}"/>
              </a:ext>
            </a:extLst>
          </p:cNvPr>
          <p:cNvSpPr txBox="1"/>
          <p:nvPr/>
        </p:nvSpPr>
        <p:spPr>
          <a:xfrm>
            <a:off x="4250453" y="2688136"/>
            <a:ext cx="2632668" cy="461665"/>
          </a:xfrm>
          <a:prstGeom prst="rect">
            <a:avLst/>
          </a:prstGeom>
          <a:noFill/>
        </p:spPr>
        <p:txBody>
          <a:bodyPr wrap="square" rtlCol="0">
            <a:spAutoFit/>
          </a:bodyPr>
          <a:lstStyle/>
          <a:p>
            <a:pPr algn="ctr"/>
            <a:r>
              <a:rPr lang="en-US" sz="1200" b="1" dirty="0">
                <a:solidFill>
                  <a:schemeClr val="bg1"/>
                </a:solidFill>
              </a:rPr>
              <a:t>Focuses on solutions for different modes of transportation</a:t>
            </a:r>
          </a:p>
        </p:txBody>
      </p:sp>
      <p:sp>
        <p:nvSpPr>
          <p:cNvPr id="7" name="TextBox 6">
            <a:extLst>
              <a:ext uri="{FF2B5EF4-FFF2-40B4-BE49-F238E27FC236}">
                <a16:creationId xmlns:a16="http://schemas.microsoft.com/office/drawing/2014/main" id="{E976AE84-21B6-48FA-8FFD-40BFC2265A74}"/>
              </a:ext>
            </a:extLst>
          </p:cNvPr>
          <p:cNvSpPr txBox="1"/>
          <p:nvPr/>
        </p:nvSpPr>
        <p:spPr>
          <a:xfrm>
            <a:off x="3647552" y="3753261"/>
            <a:ext cx="4712677" cy="461665"/>
          </a:xfrm>
          <a:prstGeom prst="rect">
            <a:avLst/>
          </a:prstGeom>
          <a:noFill/>
        </p:spPr>
        <p:txBody>
          <a:bodyPr wrap="square" rtlCol="0">
            <a:spAutoFit/>
          </a:bodyPr>
          <a:lstStyle/>
          <a:p>
            <a:pPr algn="ctr"/>
            <a:r>
              <a:rPr lang="en-US" sz="1200" b="1" dirty="0">
                <a:solidFill>
                  <a:schemeClr val="bg1"/>
                </a:solidFill>
              </a:rPr>
              <a:t>Goal to help all modes of transportation work more seamlessly together throughout the region.</a:t>
            </a:r>
          </a:p>
        </p:txBody>
      </p:sp>
      <p:sp>
        <p:nvSpPr>
          <p:cNvPr id="8" name="TextBox 7">
            <a:extLst>
              <a:ext uri="{FF2B5EF4-FFF2-40B4-BE49-F238E27FC236}">
                <a16:creationId xmlns:a16="http://schemas.microsoft.com/office/drawing/2014/main" id="{7209FF6F-779C-4D24-8AFE-4CF307CDE89D}"/>
              </a:ext>
            </a:extLst>
          </p:cNvPr>
          <p:cNvSpPr txBox="1"/>
          <p:nvPr/>
        </p:nvSpPr>
        <p:spPr>
          <a:xfrm>
            <a:off x="5390322" y="4878677"/>
            <a:ext cx="4139921" cy="461665"/>
          </a:xfrm>
          <a:prstGeom prst="rect">
            <a:avLst/>
          </a:prstGeom>
          <a:noFill/>
        </p:spPr>
        <p:txBody>
          <a:bodyPr wrap="square" rtlCol="0">
            <a:spAutoFit/>
          </a:bodyPr>
          <a:lstStyle/>
          <a:p>
            <a:pPr algn="ctr"/>
            <a:r>
              <a:rPr lang="en-US" sz="1200" b="1" dirty="0">
                <a:solidFill>
                  <a:schemeClr val="bg1"/>
                </a:solidFill>
              </a:rPr>
              <a:t>Saves money compared to projects that simply expand the road and bridge system.</a:t>
            </a:r>
          </a:p>
        </p:txBody>
      </p:sp>
    </p:spTree>
    <p:extLst>
      <p:ext uri="{BB962C8B-B14F-4D97-AF65-F5344CB8AC3E}">
        <p14:creationId xmlns:p14="http://schemas.microsoft.com/office/powerpoint/2010/main" val="672928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4A31-F878-40BC-BB4D-837FDAD55992}"/>
              </a:ext>
            </a:extLst>
          </p:cNvPr>
          <p:cNvSpPr>
            <a:spLocks noGrp="1"/>
          </p:cNvSpPr>
          <p:nvPr>
            <p:ph type="title"/>
          </p:nvPr>
        </p:nvSpPr>
        <p:spPr/>
        <p:txBody>
          <a:bodyPr/>
          <a:lstStyle/>
          <a:p>
            <a:r>
              <a:rPr lang="en-US" dirty="0"/>
              <a:t>DART Riders</a:t>
            </a:r>
          </a:p>
        </p:txBody>
      </p:sp>
      <p:pic>
        <p:nvPicPr>
          <p:cNvPr id="4" name="Content Placeholder 3">
            <a:extLst>
              <a:ext uri="{FF2B5EF4-FFF2-40B4-BE49-F238E27FC236}">
                <a16:creationId xmlns:a16="http://schemas.microsoft.com/office/drawing/2014/main" id="{2B6F0392-DD7B-4B55-9FDC-5BD00B4FCAE0}"/>
              </a:ext>
            </a:extLst>
          </p:cNvPr>
          <p:cNvPicPr>
            <a:picLocks noGrp="1" noChangeAspect="1"/>
          </p:cNvPicPr>
          <p:nvPr>
            <p:ph idx="1"/>
          </p:nvPr>
        </p:nvPicPr>
        <p:blipFill>
          <a:blip r:embed="rId3"/>
          <a:stretch>
            <a:fillRect/>
          </a:stretch>
        </p:blipFill>
        <p:spPr>
          <a:xfrm>
            <a:off x="0" y="1559661"/>
            <a:ext cx="3492954" cy="3407344"/>
          </a:xfrm>
          <a:prstGeom prst="rect">
            <a:avLst/>
          </a:prstGeom>
        </p:spPr>
      </p:pic>
      <p:pic>
        <p:nvPicPr>
          <p:cNvPr id="5" name="Picture 4">
            <a:extLst>
              <a:ext uri="{FF2B5EF4-FFF2-40B4-BE49-F238E27FC236}">
                <a16:creationId xmlns:a16="http://schemas.microsoft.com/office/drawing/2014/main" id="{CD0E7FD9-0051-416F-8D0A-10450FECB175}"/>
              </a:ext>
            </a:extLst>
          </p:cNvPr>
          <p:cNvPicPr>
            <a:picLocks noChangeAspect="1"/>
          </p:cNvPicPr>
          <p:nvPr/>
        </p:nvPicPr>
        <p:blipFill rotWithShape="1">
          <a:blip r:embed="rId4"/>
          <a:srcRect r="8219"/>
          <a:stretch/>
        </p:blipFill>
        <p:spPr>
          <a:xfrm>
            <a:off x="3492954" y="1732339"/>
            <a:ext cx="8590189" cy="3566000"/>
          </a:xfrm>
          <a:prstGeom prst="rect">
            <a:avLst/>
          </a:prstGeom>
        </p:spPr>
      </p:pic>
    </p:spTree>
    <p:extLst>
      <p:ext uri="{BB962C8B-B14F-4D97-AF65-F5344CB8AC3E}">
        <p14:creationId xmlns:p14="http://schemas.microsoft.com/office/powerpoint/2010/main" val="924760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E039C-124D-47A8-8D31-CBCB019B4E11}"/>
              </a:ext>
            </a:extLst>
          </p:cNvPr>
          <p:cNvSpPr>
            <a:spLocks noGrp="1"/>
          </p:cNvSpPr>
          <p:nvPr>
            <p:ph type="title"/>
          </p:nvPr>
        </p:nvSpPr>
        <p:spPr/>
        <p:txBody>
          <a:bodyPr/>
          <a:lstStyle/>
          <a:p>
            <a:r>
              <a:rPr lang="en-US" dirty="0"/>
              <a:t>HIRTA</a:t>
            </a:r>
          </a:p>
        </p:txBody>
      </p:sp>
      <p:sp>
        <p:nvSpPr>
          <p:cNvPr id="3" name="Content Placeholder 2">
            <a:extLst>
              <a:ext uri="{FF2B5EF4-FFF2-40B4-BE49-F238E27FC236}">
                <a16:creationId xmlns:a16="http://schemas.microsoft.com/office/drawing/2014/main" id="{BDE75E12-CD70-4BA4-A89E-3B419FAD2F87}"/>
              </a:ext>
            </a:extLst>
          </p:cNvPr>
          <p:cNvSpPr>
            <a:spLocks noGrp="1"/>
          </p:cNvSpPr>
          <p:nvPr>
            <p:ph sz="half" idx="2"/>
          </p:nvPr>
        </p:nvSpPr>
        <p:spPr>
          <a:xfrm>
            <a:off x="836612" y="1690688"/>
            <a:ext cx="5157787" cy="3684588"/>
          </a:xfrm>
        </p:spPr>
        <p:txBody>
          <a:bodyPr>
            <a:normAutofit lnSpcReduction="10000"/>
          </a:bodyPr>
          <a:lstStyle/>
          <a:p>
            <a:r>
              <a:rPr lang="en-US" dirty="0"/>
              <a:t>Public transit services in the counties of Boone, Dallas, Jasper, Madison, Marion, Story and Warren.</a:t>
            </a:r>
          </a:p>
          <a:p>
            <a:r>
              <a:rPr lang="en-US" dirty="0"/>
              <a:t>100% of the HIRTA vehicle fleet is ADA-accessible. </a:t>
            </a:r>
          </a:p>
          <a:p>
            <a:r>
              <a:rPr lang="en-US" dirty="0"/>
              <a:t>Riders schedule trips and pricing is based on in-town, in-county or further.</a:t>
            </a:r>
          </a:p>
          <a:p>
            <a:endParaRPr lang="en-US" dirty="0"/>
          </a:p>
        </p:txBody>
      </p:sp>
      <p:pic>
        <p:nvPicPr>
          <p:cNvPr id="9" name="Content Placeholder 8">
            <a:extLst>
              <a:ext uri="{FF2B5EF4-FFF2-40B4-BE49-F238E27FC236}">
                <a16:creationId xmlns:a16="http://schemas.microsoft.com/office/drawing/2014/main" id="{2A286432-E9D7-464B-B41C-C7D281C0004D}"/>
              </a:ext>
            </a:extLst>
          </p:cNvPr>
          <p:cNvPicPr>
            <a:picLocks noGrp="1" noChangeAspect="1"/>
          </p:cNvPicPr>
          <p:nvPr>
            <p:ph sz="quarter" idx="4"/>
          </p:nvPr>
        </p:nvPicPr>
        <p:blipFill>
          <a:blip r:embed="rId3"/>
          <a:stretch>
            <a:fillRect/>
          </a:stretch>
        </p:blipFill>
        <p:spPr>
          <a:xfrm>
            <a:off x="6197600" y="1953406"/>
            <a:ext cx="5183188" cy="3190900"/>
          </a:xfrm>
          <a:prstGeom prst="rect">
            <a:avLst/>
          </a:prstGeom>
        </p:spPr>
      </p:pic>
    </p:spTree>
    <p:extLst>
      <p:ext uri="{BB962C8B-B14F-4D97-AF65-F5344CB8AC3E}">
        <p14:creationId xmlns:p14="http://schemas.microsoft.com/office/powerpoint/2010/main" val="2719356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3E6447-E5A5-4FB8-A4A9-2A3AF2520F9D}"/>
              </a:ext>
            </a:extLst>
          </p:cNvPr>
          <p:cNvSpPr>
            <a:spLocks noGrp="1"/>
          </p:cNvSpPr>
          <p:nvPr>
            <p:ph type="title"/>
          </p:nvPr>
        </p:nvSpPr>
        <p:spPr>
          <a:xfrm>
            <a:off x="838200" y="365125"/>
            <a:ext cx="10515600" cy="1325563"/>
          </a:xfrm>
        </p:spPr>
        <p:txBody>
          <a:bodyPr anchor="ctr">
            <a:normAutofit/>
          </a:bodyPr>
          <a:lstStyle/>
          <a:p>
            <a:r>
              <a:rPr lang="en-US" dirty="0"/>
              <a:t>Benefits of HIRTA</a:t>
            </a:r>
          </a:p>
        </p:txBody>
      </p:sp>
      <p:sp>
        <p:nvSpPr>
          <p:cNvPr id="13" name="TextBox 12">
            <a:extLst>
              <a:ext uri="{FF2B5EF4-FFF2-40B4-BE49-F238E27FC236}">
                <a16:creationId xmlns:a16="http://schemas.microsoft.com/office/drawing/2014/main" id="{7220A56F-C561-4F19-8BC3-2F779A319773}"/>
              </a:ext>
            </a:extLst>
          </p:cNvPr>
          <p:cNvSpPr txBox="1"/>
          <p:nvPr/>
        </p:nvSpPr>
        <p:spPr>
          <a:xfrm>
            <a:off x="5662203" y="1770438"/>
            <a:ext cx="8229601" cy="523220"/>
          </a:xfrm>
          <a:prstGeom prst="rect">
            <a:avLst/>
          </a:prstGeom>
          <a:noFill/>
        </p:spPr>
        <p:txBody>
          <a:bodyPr wrap="square" rtlCol="0">
            <a:spAutoFit/>
          </a:bodyPr>
          <a:lstStyle/>
          <a:p>
            <a:r>
              <a:rPr lang="en-US" sz="2800" dirty="0"/>
              <a:t>Carbon emissions reduction</a:t>
            </a:r>
          </a:p>
        </p:txBody>
      </p:sp>
      <p:sp>
        <p:nvSpPr>
          <p:cNvPr id="14" name="TextBox 13">
            <a:extLst>
              <a:ext uri="{FF2B5EF4-FFF2-40B4-BE49-F238E27FC236}">
                <a16:creationId xmlns:a16="http://schemas.microsoft.com/office/drawing/2014/main" id="{D715C09E-A999-402C-B367-01A933A3F112}"/>
              </a:ext>
            </a:extLst>
          </p:cNvPr>
          <p:cNvSpPr txBox="1"/>
          <p:nvPr/>
        </p:nvSpPr>
        <p:spPr>
          <a:xfrm>
            <a:off x="5729423" y="5088696"/>
            <a:ext cx="4124325" cy="523220"/>
          </a:xfrm>
          <a:prstGeom prst="rect">
            <a:avLst/>
          </a:prstGeom>
          <a:noFill/>
        </p:spPr>
        <p:txBody>
          <a:bodyPr wrap="square" rtlCol="0">
            <a:spAutoFit/>
          </a:bodyPr>
          <a:lstStyle/>
          <a:p>
            <a:r>
              <a:rPr lang="en-US" sz="2800" dirty="0"/>
              <a:t>Cost savings</a:t>
            </a:r>
          </a:p>
        </p:txBody>
      </p:sp>
      <p:sp>
        <p:nvSpPr>
          <p:cNvPr id="15" name="TextBox 14">
            <a:extLst>
              <a:ext uri="{FF2B5EF4-FFF2-40B4-BE49-F238E27FC236}">
                <a16:creationId xmlns:a16="http://schemas.microsoft.com/office/drawing/2014/main" id="{7074FD98-9901-4FE3-8DAD-7B4C2D34112F}"/>
              </a:ext>
            </a:extLst>
          </p:cNvPr>
          <p:cNvSpPr txBox="1"/>
          <p:nvPr/>
        </p:nvSpPr>
        <p:spPr>
          <a:xfrm>
            <a:off x="5662203" y="3343863"/>
            <a:ext cx="7229476" cy="523220"/>
          </a:xfrm>
          <a:prstGeom prst="rect">
            <a:avLst/>
          </a:prstGeom>
          <a:noFill/>
        </p:spPr>
        <p:txBody>
          <a:bodyPr wrap="square" rtlCol="0">
            <a:spAutoFit/>
          </a:bodyPr>
          <a:lstStyle/>
          <a:p>
            <a:r>
              <a:rPr lang="en-US" sz="2800" dirty="0"/>
              <a:t>Traffic congestion reduction</a:t>
            </a:r>
          </a:p>
        </p:txBody>
      </p:sp>
      <p:pic>
        <p:nvPicPr>
          <p:cNvPr id="2" name="Graphic 1">
            <a:extLst>
              <a:ext uri="{FF2B5EF4-FFF2-40B4-BE49-F238E27FC236}">
                <a16:creationId xmlns:a16="http://schemas.microsoft.com/office/drawing/2014/main" id="{BAA3F17D-E732-4712-88E6-9F40FDC2C9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36652" y="1385218"/>
            <a:ext cx="1280160" cy="1280160"/>
          </a:xfrm>
          <a:prstGeom prst="rect">
            <a:avLst/>
          </a:prstGeom>
        </p:spPr>
      </p:pic>
      <p:pic>
        <p:nvPicPr>
          <p:cNvPr id="3" name="Graphic 2">
            <a:extLst>
              <a:ext uri="{FF2B5EF4-FFF2-40B4-BE49-F238E27FC236}">
                <a16:creationId xmlns:a16="http://schemas.microsoft.com/office/drawing/2014/main" id="{E0A6A60C-9ED4-4040-B4E0-03488B2E4D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71567" y="3074653"/>
            <a:ext cx="1280160" cy="1280160"/>
          </a:xfrm>
          <a:prstGeom prst="rect">
            <a:avLst/>
          </a:prstGeom>
        </p:spPr>
      </p:pic>
      <p:pic>
        <p:nvPicPr>
          <p:cNvPr id="4" name="Graphic 3">
            <a:extLst>
              <a:ext uri="{FF2B5EF4-FFF2-40B4-BE49-F238E27FC236}">
                <a16:creationId xmlns:a16="http://schemas.microsoft.com/office/drawing/2014/main" id="{1A457743-A720-45E1-B9F1-4AE37E58B8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06482" y="4710226"/>
            <a:ext cx="1280160" cy="1280160"/>
          </a:xfrm>
          <a:prstGeom prst="rect">
            <a:avLst/>
          </a:prstGeom>
        </p:spPr>
      </p:pic>
    </p:spTree>
    <p:extLst>
      <p:ext uri="{BB962C8B-B14F-4D97-AF65-F5344CB8AC3E}">
        <p14:creationId xmlns:p14="http://schemas.microsoft.com/office/powerpoint/2010/main" val="1987687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5125"/>
            <a:ext cx="10515600" cy="1325563"/>
          </a:xfrm>
        </p:spPr>
        <p:txBody>
          <a:bodyPr/>
          <a:lstStyle/>
          <a:p>
            <a:r>
              <a:rPr lang="en-US" dirty="0"/>
              <a:t>Bike and Pedestrian Transportation</a:t>
            </a:r>
          </a:p>
        </p:txBody>
      </p:sp>
    </p:spTree>
    <p:extLst>
      <p:ext uri="{BB962C8B-B14F-4D97-AF65-F5344CB8AC3E}">
        <p14:creationId xmlns:p14="http://schemas.microsoft.com/office/powerpoint/2010/main" val="3432855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D8BBD-0C62-4EE1-BCBC-4A1D2F745675}"/>
              </a:ext>
            </a:extLst>
          </p:cNvPr>
          <p:cNvSpPr>
            <a:spLocks noGrp="1"/>
          </p:cNvSpPr>
          <p:nvPr>
            <p:ph type="title"/>
          </p:nvPr>
        </p:nvSpPr>
        <p:spPr/>
        <p:txBody>
          <a:bodyPr/>
          <a:lstStyle/>
          <a:p>
            <a:r>
              <a:rPr lang="en-US" dirty="0"/>
              <a:t>Bike and Pedestrian Trails</a:t>
            </a:r>
          </a:p>
        </p:txBody>
      </p:sp>
      <p:sp>
        <p:nvSpPr>
          <p:cNvPr id="3" name="Content Placeholder 2">
            <a:extLst>
              <a:ext uri="{FF2B5EF4-FFF2-40B4-BE49-F238E27FC236}">
                <a16:creationId xmlns:a16="http://schemas.microsoft.com/office/drawing/2014/main" id="{9685D5DF-2C2B-4496-B3BA-6698360D08DC}"/>
              </a:ext>
            </a:extLst>
          </p:cNvPr>
          <p:cNvSpPr>
            <a:spLocks noGrp="1"/>
          </p:cNvSpPr>
          <p:nvPr>
            <p:ph idx="1"/>
          </p:nvPr>
        </p:nvSpPr>
        <p:spPr/>
        <p:txBody>
          <a:bodyPr/>
          <a:lstStyle/>
          <a:p>
            <a:r>
              <a:rPr lang="en-US" dirty="0"/>
              <a:t>63 miles of paved trails</a:t>
            </a:r>
          </a:p>
          <a:p>
            <a:r>
              <a:rPr lang="en-US" dirty="0"/>
              <a:t>18 miles of soft trails</a:t>
            </a:r>
          </a:p>
          <a:p>
            <a:r>
              <a:rPr lang="en-US" dirty="0"/>
              <a:t>1 million trips annually </a:t>
            </a:r>
          </a:p>
          <a:p>
            <a:r>
              <a:rPr lang="en-US" dirty="0"/>
              <a:t>Connectivity to over 550 miles in Central Iowa</a:t>
            </a:r>
          </a:p>
        </p:txBody>
      </p:sp>
    </p:spTree>
    <p:extLst>
      <p:ext uri="{BB962C8B-B14F-4D97-AF65-F5344CB8AC3E}">
        <p14:creationId xmlns:p14="http://schemas.microsoft.com/office/powerpoint/2010/main" val="10944432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Des Moines </a:t>
            </a:r>
            <a:r>
              <a:rPr lang="en-US" dirty="0" err="1"/>
              <a:t>BCycle</a:t>
            </a:r>
            <a:endParaRPr lang="en-US" dirty="0"/>
          </a:p>
        </p:txBody>
      </p:sp>
      <p:pic>
        <p:nvPicPr>
          <p:cNvPr id="2" name="Picture Placeholder 1">
            <a:extLst>
              <a:ext uri="{FF2B5EF4-FFF2-40B4-BE49-F238E27FC236}">
                <a16:creationId xmlns:a16="http://schemas.microsoft.com/office/drawing/2014/main" id="{FB970579-9E24-41AB-842B-F240258DDA5A}"/>
              </a:ext>
            </a:extLst>
          </p:cNvPr>
          <p:cNvPicPr>
            <a:picLocks noGrp="1" noChangeAspect="1"/>
          </p:cNvPicPr>
          <p:nvPr>
            <p:ph type="pic" idx="1"/>
          </p:nvPr>
        </p:nvPicPr>
        <p:blipFill>
          <a:blip r:embed="rId3"/>
          <a:srcRect l="3681" r="3681"/>
          <a:stretch>
            <a:fillRect/>
          </a:stretch>
        </p:blipFill>
        <p:spPr>
          <a:xfrm>
            <a:off x="5183188" y="1416050"/>
            <a:ext cx="6172200" cy="4445000"/>
          </a:xfrm>
          <a:prstGeom prst="rect">
            <a:avLst/>
          </a:prstGeom>
        </p:spPr>
      </p:pic>
      <p:sp>
        <p:nvSpPr>
          <p:cNvPr id="7" name="Text Placeholder 6"/>
          <p:cNvSpPr>
            <a:spLocks noGrp="1"/>
          </p:cNvSpPr>
          <p:nvPr>
            <p:ph type="body" sz="half" idx="2"/>
          </p:nvPr>
        </p:nvSpPr>
        <p:spPr>
          <a:xfrm>
            <a:off x="839788" y="2068830"/>
            <a:ext cx="3932237" cy="3811588"/>
          </a:xfrm>
        </p:spPr>
        <p:txBody>
          <a:bodyPr>
            <a:normAutofit fontScale="92500" lnSpcReduction="10000"/>
          </a:bodyPr>
          <a:lstStyle/>
          <a:p>
            <a:pPr marL="285750" indent="-285750">
              <a:buFont typeface="Arial" panose="020B0604020202020204" pitchFamily="34" charset="0"/>
              <a:buChar char="•"/>
            </a:pPr>
            <a:r>
              <a:rPr lang="en-US" sz="2000" dirty="0"/>
              <a:t>20 stations</a:t>
            </a:r>
          </a:p>
          <a:p>
            <a:pPr marL="285750" indent="-285750">
              <a:buFont typeface="Arial" panose="020B0604020202020204" pitchFamily="34" charset="0"/>
              <a:buChar char="•"/>
            </a:pPr>
            <a:r>
              <a:rPr lang="en-US" sz="2000" dirty="0"/>
              <a:t>120+ bikes (electric and standard)</a:t>
            </a:r>
          </a:p>
          <a:p>
            <a:pPr marL="285750" indent="-285750">
              <a:buFont typeface="Arial" panose="020B0604020202020204" pitchFamily="34" charset="0"/>
              <a:buChar char="•"/>
            </a:pPr>
            <a:r>
              <a:rPr lang="en-US" sz="2000" dirty="0"/>
              <a:t>Good for short trips and connecting between transit stops.</a:t>
            </a:r>
          </a:p>
          <a:p>
            <a:pPr marL="285750" indent="-285750">
              <a:buFont typeface="Arial" panose="020B0604020202020204" pitchFamily="34" charset="0"/>
              <a:buChar char="•"/>
            </a:pPr>
            <a:r>
              <a:rPr lang="en-US" sz="2000" dirty="0"/>
              <a:t>Rates ranging from $3 for a 30-minute ride to $80 for an unlimited annual membership.*</a:t>
            </a:r>
          </a:p>
          <a:p>
            <a:pPr marL="285750" indent="-285750">
              <a:buFont typeface="Arial" panose="020B0604020202020204" pitchFamily="34" charset="0"/>
              <a:buChar char="•"/>
            </a:pPr>
            <a:r>
              <a:rPr lang="en-US" sz="2000" dirty="0"/>
              <a:t>Des Moines </a:t>
            </a:r>
            <a:r>
              <a:rPr lang="en-US" sz="2000" dirty="0" err="1"/>
              <a:t>BCycle</a:t>
            </a:r>
            <a:r>
              <a:rPr lang="en-US" sz="2000" dirty="0"/>
              <a:t> gives Des Moines residents and visitors  a new choice for making short trips conveniently and quickly.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05886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3E6447-E5A5-4FB8-A4A9-2A3AF2520F9D}"/>
              </a:ext>
            </a:extLst>
          </p:cNvPr>
          <p:cNvSpPr>
            <a:spLocks noGrp="1"/>
          </p:cNvSpPr>
          <p:nvPr>
            <p:ph type="title"/>
          </p:nvPr>
        </p:nvSpPr>
        <p:spPr>
          <a:xfrm>
            <a:off x="838200" y="365125"/>
            <a:ext cx="10515600" cy="1325563"/>
          </a:xfrm>
        </p:spPr>
        <p:txBody>
          <a:bodyPr anchor="ctr">
            <a:normAutofit/>
          </a:bodyPr>
          <a:lstStyle/>
          <a:p>
            <a:r>
              <a:rPr lang="en-US" dirty="0"/>
              <a:t>Benefits of </a:t>
            </a:r>
            <a:r>
              <a:rPr lang="en-US" dirty="0" err="1"/>
              <a:t>BCycle</a:t>
            </a:r>
            <a:r>
              <a:rPr lang="en-US" dirty="0"/>
              <a:t> Bike Share</a:t>
            </a:r>
          </a:p>
        </p:txBody>
      </p:sp>
      <p:pic>
        <p:nvPicPr>
          <p:cNvPr id="3" name="Graphic 2">
            <a:extLst>
              <a:ext uri="{FF2B5EF4-FFF2-40B4-BE49-F238E27FC236}">
                <a16:creationId xmlns:a16="http://schemas.microsoft.com/office/drawing/2014/main" id="{9D53AE3D-5390-4946-A584-40AC75F2EC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947" y="2976703"/>
            <a:ext cx="1280160" cy="1280160"/>
          </a:xfrm>
          <a:prstGeom prst="rect">
            <a:avLst/>
          </a:prstGeom>
        </p:spPr>
      </p:pic>
      <p:pic>
        <p:nvPicPr>
          <p:cNvPr id="4" name="Graphic 3">
            <a:extLst>
              <a:ext uri="{FF2B5EF4-FFF2-40B4-BE49-F238E27FC236}">
                <a16:creationId xmlns:a16="http://schemas.microsoft.com/office/drawing/2014/main" id="{6F49EEE4-360A-4615-A6F6-154DC3FD81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4947" y="4410628"/>
            <a:ext cx="1280160" cy="1280160"/>
          </a:xfrm>
          <a:prstGeom prst="rect">
            <a:avLst/>
          </a:prstGeom>
        </p:spPr>
      </p:pic>
      <p:pic>
        <p:nvPicPr>
          <p:cNvPr id="7" name="Graphic 6">
            <a:extLst>
              <a:ext uri="{FF2B5EF4-FFF2-40B4-BE49-F238E27FC236}">
                <a16:creationId xmlns:a16="http://schemas.microsoft.com/office/drawing/2014/main" id="{25D6B7F7-B8E5-4423-A2F0-575280E6E0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14947" y="1542778"/>
            <a:ext cx="1280160" cy="1280160"/>
          </a:xfrm>
          <a:prstGeom prst="rect">
            <a:avLst/>
          </a:prstGeom>
        </p:spPr>
      </p:pic>
      <p:sp>
        <p:nvSpPr>
          <p:cNvPr id="16" name="TextBox 15">
            <a:extLst>
              <a:ext uri="{FF2B5EF4-FFF2-40B4-BE49-F238E27FC236}">
                <a16:creationId xmlns:a16="http://schemas.microsoft.com/office/drawing/2014/main" id="{7F0C7896-F0E6-418F-85A1-7579CE58EDA1}"/>
              </a:ext>
            </a:extLst>
          </p:cNvPr>
          <p:cNvSpPr txBox="1"/>
          <p:nvPr/>
        </p:nvSpPr>
        <p:spPr>
          <a:xfrm>
            <a:off x="4573485" y="1850188"/>
            <a:ext cx="8001232" cy="523220"/>
          </a:xfrm>
          <a:prstGeom prst="rect">
            <a:avLst/>
          </a:prstGeom>
          <a:noFill/>
        </p:spPr>
        <p:txBody>
          <a:bodyPr wrap="square" rtlCol="0">
            <a:spAutoFit/>
          </a:bodyPr>
          <a:lstStyle/>
          <a:p>
            <a:r>
              <a:rPr lang="en-US" sz="2800" dirty="0"/>
              <a:t>Environmentally-friendly transportation option</a:t>
            </a:r>
          </a:p>
        </p:txBody>
      </p:sp>
      <p:sp>
        <p:nvSpPr>
          <p:cNvPr id="17" name="TextBox 16">
            <a:extLst>
              <a:ext uri="{FF2B5EF4-FFF2-40B4-BE49-F238E27FC236}">
                <a16:creationId xmlns:a16="http://schemas.microsoft.com/office/drawing/2014/main" id="{7EE0D18C-D39F-4974-8EE0-B7ACDDA1E39B}"/>
              </a:ext>
            </a:extLst>
          </p:cNvPr>
          <p:cNvSpPr txBox="1"/>
          <p:nvPr/>
        </p:nvSpPr>
        <p:spPr>
          <a:xfrm>
            <a:off x="4573485" y="4753216"/>
            <a:ext cx="4124325" cy="523220"/>
          </a:xfrm>
          <a:prstGeom prst="rect">
            <a:avLst/>
          </a:prstGeom>
          <a:noFill/>
        </p:spPr>
        <p:txBody>
          <a:bodyPr wrap="square" rtlCol="0">
            <a:spAutoFit/>
          </a:bodyPr>
          <a:lstStyle/>
          <a:p>
            <a:r>
              <a:rPr lang="en-US" sz="2800" dirty="0"/>
              <a:t>Low-cost for commuters</a:t>
            </a:r>
          </a:p>
        </p:txBody>
      </p:sp>
      <p:sp>
        <p:nvSpPr>
          <p:cNvPr id="18" name="TextBox 17">
            <a:extLst>
              <a:ext uri="{FF2B5EF4-FFF2-40B4-BE49-F238E27FC236}">
                <a16:creationId xmlns:a16="http://schemas.microsoft.com/office/drawing/2014/main" id="{5BBC5FD5-AF30-4060-935E-DFA908647639}"/>
              </a:ext>
            </a:extLst>
          </p:cNvPr>
          <p:cNvSpPr txBox="1"/>
          <p:nvPr/>
        </p:nvSpPr>
        <p:spPr>
          <a:xfrm>
            <a:off x="4573485" y="3301702"/>
            <a:ext cx="7229476" cy="523220"/>
          </a:xfrm>
          <a:prstGeom prst="rect">
            <a:avLst/>
          </a:prstGeom>
          <a:noFill/>
        </p:spPr>
        <p:txBody>
          <a:bodyPr wrap="square" rtlCol="0">
            <a:spAutoFit/>
          </a:bodyPr>
          <a:lstStyle/>
          <a:p>
            <a:r>
              <a:rPr lang="en-US" sz="2800" dirty="0"/>
              <a:t>Improved health</a:t>
            </a:r>
          </a:p>
        </p:txBody>
      </p:sp>
    </p:spTree>
    <p:extLst>
      <p:ext uri="{BB962C8B-B14F-4D97-AF65-F5344CB8AC3E}">
        <p14:creationId xmlns:p14="http://schemas.microsoft.com/office/powerpoint/2010/main" val="2333207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CCDBDF-4912-49F2-ABD0-51F2A197DE64}"/>
              </a:ext>
            </a:extLst>
          </p:cNvPr>
          <p:cNvSpPr>
            <a:spLocks noGrp="1"/>
          </p:cNvSpPr>
          <p:nvPr>
            <p:ph type="title"/>
          </p:nvPr>
        </p:nvSpPr>
        <p:spPr/>
        <p:txBody>
          <a:bodyPr/>
          <a:lstStyle/>
          <a:p>
            <a:r>
              <a:rPr lang="en-US" dirty="0"/>
              <a:t>Current Programs and Functions</a:t>
            </a:r>
          </a:p>
        </p:txBody>
      </p:sp>
      <p:sp>
        <p:nvSpPr>
          <p:cNvPr id="6" name="Content Placeholder 5">
            <a:extLst>
              <a:ext uri="{FF2B5EF4-FFF2-40B4-BE49-F238E27FC236}">
                <a16:creationId xmlns:a16="http://schemas.microsoft.com/office/drawing/2014/main" id="{15939007-052A-4133-91EA-F91B385E4E42}"/>
              </a:ext>
            </a:extLst>
          </p:cNvPr>
          <p:cNvSpPr>
            <a:spLocks noGrp="1"/>
          </p:cNvSpPr>
          <p:nvPr>
            <p:ph idx="1"/>
          </p:nvPr>
        </p:nvSpPr>
        <p:spPr>
          <a:xfrm>
            <a:off x="447675" y="1825625"/>
            <a:ext cx="10515600" cy="4351338"/>
          </a:xfrm>
        </p:spPr>
        <p:txBody>
          <a:bodyPr/>
          <a:lstStyle/>
          <a:p>
            <a:pPr lvl="1"/>
            <a:r>
              <a:rPr lang="en-US" b="1" dirty="0" err="1"/>
              <a:t>BCycle</a:t>
            </a:r>
            <a:r>
              <a:rPr lang="en-US" b="1" dirty="0"/>
              <a:t> app - </a:t>
            </a:r>
            <a:r>
              <a:rPr lang="en-US" dirty="0"/>
              <a:t>convenient way to pay for rides and unlock bikes.</a:t>
            </a:r>
          </a:p>
          <a:p>
            <a:pPr lvl="1"/>
            <a:r>
              <a:rPr lang="en-US" b="1" dirty="0"/>
              <a:t>Memberships -</a:t>
            </a:r>
            <a:r>
              <a:rPr lang="en-US" dirty="0"/>
              <a:t> there are several options to reduce the cost of using the bikes. Memberships are also valid in other cities with </a:t>
            </a:r>
            <a:r>
              <a:rPr lang="en-US" dirty="0" err="1"/>
              <a:t>BCycle</a:t>
            </a:r>
            <a:r>
              <a:rPr lang="en-US" dirty="0"/>
              <a:t> - including Omaha and Houston.</a:t>
            </a:r>
          </a:p>
          <a:p>
            <a:pPr lvl="1"/>
            <a:r>
              <a:rPr lang="en-US" b="1" dirty="0"/>
              <a:t>Online station map - </a:t>
            </a:r>
            <a:r>
              <a:rPr lang="en-US" dirty="0"/>
              <a:t>easy way to quickly find where stations are and plan your route.</a:t>
            </a:r>
          </a:p>
        </p:txBody>
      </p:sp>
    </p:spTree>
    <p:extLst>
      <p:ext uri="{BB962C8B-B14F-4D97-AF65-F5344CB8AC3E}">
        <p14:creationId xmlns:p14="http://schemas.microsoft.com/office/powerpoint/2010/main" val="36889078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7862A-DB32-4149-8E18-EEEE61126DDF}"/>
              </a:ext>
            </a:extLst>
          </p:cNvPr>
          <p:cNvSpPr>
            <a:spLocks noGrp="1"/>
          </p:cNvSpPr>
          <p:nvPr>
            <p:ph type="title"/>
          </p:nvPr>
        </p:nvSpPr>
        <p:spPr/>
        <p:txBody>
          <a:bodyPr/>
          <a:lstStyle/>
          <a:p>
            <a:r>
              <a:rPr lang="en-US" dirty="0" err="1"/>
              <a:t>BCycle</a:t>
            </a:r>
            <a:r>
              <a:rPr lang="en-US" dirty="0"/>
              <a:t> Users</a:t>
            </a:r>
          </a:p>
        </p:txBody>
      </p:sp>
      <p:sp>
        <p:nvSpPr>
          <p:cNvPr id="6" name="Content Placeholder 5">
            <a:extLst>
              <a:ext uri="{FF2B5EF4-FFF2-40B4-BE49-F238E27FC236}">
                <a16:creationId xmlns:a16="http://schemas.microsoft.com/office/drawing/2014/main" id="{2410FC89-5465-4D7E-ACC3-603CFC7C95AF}"/>
              </a:ext>
            </a:extLst>
          </p:cNvPr>
          <p:cNvSpPr>
            <a:spLocks noGrp="1"/>
          </p:cNvSpPr>
          <p:nvPr>
            <p:ph idx="1"/>
          </p:nvPr>
        </p:nvSpPr>
        <p:spPr/>
        <p:txBody>
          <a:bodyPr/>
          <a:lstStyle/>
          <a:p>
            <a:r>
              <a:rPr lang="en-US" dirty="0"/>
              <a:t>Bike share program is in 47 cities, including Des Moines</a:t>
            </a:r>
          </a:p>
          <a:p>
            <a:r>
              <a:rPr lang="en-US" dirty="0"/>
              <a:t>According the </a:t>
            </a:r>
            <a:r>
              <a:rPr lang="en-US" dirty="0" err="1"/>
              <a:t>BCycle’s</a:t>
            </a:r>
            <a:r>
              <a:rPr lang="en-US" dirty="0"/>
              <a:t> corporate website, Des Moines users increased 29% in 2020 from 2019</a:t>
            </a:r>
          </a:p>
          <a:p>
            <a:r>
              <a:rPr lang="en-US" dirty="0"/>
              <a:t>Most rides are used for trips of 2 miles or less</a:t>
            </a:r>
          </a:p>
          <a:p>
            <a:endParaRPr lang="en-US" dirty="0"/>
          </a:p>
        </p:txBody>
      </p:sp>
    </p:spTree>
    <p:extLst>
      <p:ext uri="{BB962C8B-B14F-4D97-AF65-F5344CB8AC3E}">
        <p14:creationId xmlns:p14="http://schemas.microsoft.com/office/powerpoint/2010/main" val="1087845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365125"/>
            <a:ext cx="10515600" cy="1325563"/>
          </a:xfrm>
        </p:spPr>
        <p:txBody>
          <a:bodyPr/>
          <a:lstStyle/>
          <a:p>
            <a:r>
              <a:rPr lang="en-US" dirty="0"/>
              <a:t>Travel Demand Management</a:t>
            </a:r>
          </a:p>
        </p:txBody>
      </p:sp>
    </p:spTree>
    <p:extLst>
      <p:ext uri="{BB962C8B-B14F-4D97-AF65-F5344CB8AC3E}">
        <p14:creationId xmlns:p14="http://schemas.microsoft.com/office/powerpoint/2010/main" val="2070126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4DB69-2C0E-4AB1-8C0C-CCC3B7E6A0C1}"/>
              </a:ext>
            </a:extLst>
          </p:cNvPr>
          <p:cNvSpPr>
            <a:spLocks noGrp="1"/>
          </p:cNvSpPr>
          <p:nvPr>
            <p:ph type="title"/>
          </p:nvPr>
        </p:nvSpPr>
        <p:spPr>
          <a:xfrm>
            <a:off x="838200" y="365125"/>
            <a:ext cx="10515600" cy="1325563"/>
          </a:xfrm>
        </p:spPr>
        <p:txBody>
          <a:bodyPr anchor="ctr">
            <a:normAutofit/>
          </a:bodyPr>
          <a:lstStyle/>
          <a:p>
            <a:r>
              <a:rPr lang="en-US" dirty="0"/>
              <a:t>What is the ICM Project?</a:t>
            </a:r>
          </a:p>
        </p:txBody>
      </p:sp>
      <p:graphicFrame>
        <p:nvGraphicFramePr>
          <p:cNvPr id="12" name="Content Placeholder 2">
            <a:extLst>
              <a:ext uri="{FF2B5EF4-FFF2-40B4-BE49-F238E27FC236}">
                <a16:creationId xmlns:a16="http://schemas.microsoft.com/office/drawing/2014/main" id="{961B4D5D-E64D-4EF0-B650-32D87081CC6A}"/>
              </a:ext>
            </a:extLst>
          </p:cNvPr>
          <p:cNvGraphicFramePr/>
          <p:nvPr>
            <p:extLst>
              <p:ext uri="{D42A27DB-BD31-4B8C-83A1-F6EECF244321}">
                <p14:modId xmlns:p14="http://schemas.microsoft.com/office/powerpoint/2010/main" val="2899451112"/>
              </p:ext>
            </p:extLst>
          </p:nvPr>
        </p:nvGraphicFramePr>
        <p:xfrm>
          <a:off x="838200" y="102790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035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CB80-EEEF-41AE-AA25-A8AB0619CDDF}"/>
              </a:ext>
            </a:extLst>
          </p:cNvPr>
          <p:cNvSpPr>
            <a:spLocks noGrp="1"/>
          </p:cNvSpPr>
          <p:nvPr>
            <p:ph type="title"/>
          </p:nvPr>
        </p:nvSpPr>
        <p:spPr/>
        <p:txBody>
          <a:bodyPr/>
          <a:lstStyle/>
          <a:p>
            <a:r>
              <a:rPr lang="en-US" dirty="0"/>
              <a:t>What is Travel Demand Management?</a:t>
            </a:r>
          </a:p>
        </p:txBody>
      </p:sp>
      <p:sp>
        <p:nvSpPr>
          <p:cNvPr id="3" name="Content Placeholder 2">
            <a:extLst>
              <a:ext uri="{FF2B5EF4-FFF2-40B4-BE49-F238E27FC236}">
                <a16:creationId xmlns:a16="http://schemas.microsoft.com/office/drawing/2014/main" id="{D9B434B5-12A2-42DD-A3AB-3989B51D626B}"/>
              </a:ext>
            </a:extLst>
          </p:cNvPr>
          <p:cNvSpPr>
            <a:spLocks noGrp="1"/>
          </p:cNvSpPr>
          <p:nvPr>
            <p:ph idx="1"/>
          </p:nvPr>
        </p:nvSpPr>
        <p:spPr/>
        <p:txBody>
          <a:bodyPr/>
          <a:lstStyle/>
          <a:p>
            <a:r>
              <a:rPr lang="en-US" dirty="0"/>
              <a:t>Transportation demand management focuses on changing the behaviors of commuters instead of just expanding the system they use.</a:t>
            </a:r>
          </a:p>
          <a:p>
            <a:r>
              <a:rPr lang="en-US" dirty="0">
                <a:solidFill>
                  <a:srgbClr val="FF0000"/>
                </a:solidFill>
              </a:rPr>
              <a:t>This is more than just road construction</a:t>
            </a:r>
            <a:r>
              <a:rPr lang="en-US" dirty="0"/>
              <a:t> - it’s also about providing area commuters with information on their options to shift demand toward more underutilized modes. </a:t>
            </a:r>
          </a:p>
          <a:p>
            <a:r>
              <a:rPr lang="en-US" dirty="0"/>
              <a:t>ICM is about </a:t>
            </a:r>
            <a:r>
              <a:rPr lang="en-US" b="1" dirty="0"/>
              <a:t>collaboration </a:t>
            </a:r>
            <a:r>
              <a:rPr lang="en-US" dirty="0"/>
              <a:t>and </a:t>
            </a:r>
            <a:r>
              <a:rPr lang="en-US" b="1" dirty="0"/>
              <a:t>coordination </a:t>
            </a:r>
            <a:r>
              <a:rPr lang="en-US" dirty="0"/>
              <a:t>- that includes between commuters.</a:t>
            </a:r>
          </a:p>
        </p:txBody>
      </p:sp>
    </p:spTree>
    <p:extLst>
      <p:ext uri="{BB962C8B-B14F-4D97-AF65-F5344CB8AC3E}">
        <p14:creationId xmlns:p14="http://schemas.microsoft.com/office/powerpoint/2010/main" val="3224674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E7E9-9721-4E59-8498-73B25B9B109E}"/>
              </a:ext>
            </a:extLst>
          </p:cNvPr>
          <p:cNvSpPr>
            <a:spLocks noGrp="1"/>
          </p:cNvSpPr>
          <p:nvPr>
            <p:ph type="title"/>
          </p:nvPr>
        </p:nvSpPr>
        <p:spPr/>
        <p:txBody>
          <a:bodyPr/>
          <a:lstStyle/>
          <a:p>
            <a:r>
              <a:rPr lang="en-US" dirty="0"/>
              <a:t>Travel Demand Management Elements</a:t>
            </a:r>
          </a:p>
        </p:txBody>
      </p:sp>
      <p:pic>
        <p:nvPicPr>
          <p:cNvPr id="6" name="Graphic 5">
            <a:extLst>
              <a:ext uri="{FF2B5EF4-FFF2-40B4-BE49-F238E27FC236}">
                <a16:creationId xmlns:a16="http://schemas.microsoft.com/office/drawing/2014/main" id="{E1AB46B6-FA24-4D54-9AB9-36840EAF74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92439" y="1877975"/>
            <a:ext cx="2152650" cy="2152650"/>
          </a:xfrm>
          <a:prstGeom prst="rect">
            <a:avLst/>
          </a:prstGeom>
        </p:spPr>
      </p:pic>
      <p:pic>
        <p:nvPicPr>
          <p:cNvPr id="7" name="Graphic 6">
            <a:extLst>
              <a:ext uri="{FF2B5EF4-FFF2-40B4-BE49-F238E27FC236}">
                <a16:creationId xmlns:a16="http://schemas.microsoft.com/office/drawing/2014/main" id="{FD7BC24C-BF40-4CD9-B783-BD989144B7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6911" y="1877975"/>
            <a:ext cx="2152650" cy="2152650"/>
          </a:xfrm>
          <a:prstGeom prst="rect">
            <a:avLst/>
          </a:prstGeom>
        </p:spPr>
      </p:pic>
      <p:sp>
        <p:nvSpPr>
          <p:cNvPr id="8" name="Rectangle 7">
            <a:extLst>
              <a:ext uri="{FF2B5EF4-FFF2-40B4-BE49-F238E27FC236}">
                <a16:creationId xmlns:a16="http://schemas.microsoft.com/office/drawing/2014/main" id="{07DA7789-E7A2-4086-B831-30077B287804}"/>
              </a:ext>
            </a:extLst>
          </p:cNvPr>
          <p:cNvSpPr/>
          <p:nvPr/>
        </p:nvSpPr>
        <p:spPr>
          <a:xfrm>
            <a:off x="1671510" y="4235795"/>
            <a:ext cx="3594507" cy="830997"/>
          </a:xfrm>
          <a:prstGeom prst="rect">
            <a:avLst/>
          </a:prstGeom>
        </p:spPr>
        <p:txBody>
          <a:bodyPr wrap="square">
            <a:spAutoFit/>
          </a:bodyPr>
          <a:lstStyle/>
          <a:p>
            <a:pPr algn="ctr" fontAlgn="base"/>
            <a:r>
              <a:rPr lang="en-US" sz="2400" b="1" dirty="0"/>
              <a:t>Telecommuting Policies</a:t>
            </a:r>
          </a:p>
        </p:txBody>
      </p:sp>
      <p:sp>
        <p:nvSpPr>
          <p:cNvPr id="9" name="Rectangle 8">
            <a:extLst>
              <a:ext uri="{FF2B5EF4-FFF2-40B4-BE49-F238E27FC236}">
                <a16:creationId xmlns:a16="http://schemas.microsoft.com/office/drawing/2014/main" id="{CE28D3B0-A09E-4FE6-BB1B-7595CC37CDDB}"/>
              </a:ext>
            </a:extLst>
          </p:cNvPr>
          <p:cNvSpPr/>
          <p:nvPr/>
        </p:nvSpPr>
        <p:spPr>
          <a:xfrm>
            <a:off x="6925982" y="4235795"/>
            <a:ext cx="3594507" cy="461665"/>
          </a:xfrm>
          <a:prstGeom prst="rect">
            <a:avLst/>
          </a:prstGeom>
        </p:spPr>
        <p:txBody>
          <a:bodyPr wrap="square">
            <a:spAutoFit/>
          </a:bodyPr>
          <a:lstStyle/>
          <a:p>
            <a:pPr algn="ctr" fontAlgn="base"/>
            <a:r>
              <a:rPr lang="en-US" sz="2400" b="1" dirty="0"/>
              <a:t>Flexible Work Hours</a:t>
            </a:r>
          </a:p>
        </p:txBody>
      </p:sp>
    </p:spTree>
    <p:extLst>
      <p:ext uri="{BB962C8B-B14F-4D97-AF65-F5344CB8AC3E}">
        <p14:creationId xmlns:p14="http://schemas.microsoft.com/office/powerpoint/2010/main" val="40485591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CA6CE-0430-45F3-A00F-243274C44EE4}"/>
              </a:ext>
            </a:extLst>
          </p:cNvPr>
          <p:cNvSpPr>
            <a:spLocks noGrp="1"/>
          </p:cNvSpPr>
          <p:nvPr>
            <p:ph type="title"/>
          </p:nvPr>
        </p:nvSpPr>
        <p:spPr/>
        <p:txBody>
          <a:bodyPr/>
          <a:lstStyle/>
          <a:p>
            <a:r>
              <a:rPr lang="en-US" dirty="0"/>
              <a:t>Telecommuting</a:t>
            </a:r>
          </a:p>
        </p:txBody>
      </p:sp>
      <p:sp>
        <p:nvSpPr>
          <p:cNvPr id="3" name="Content Placeholder 2">
            <a:extLst>
              <a:ext uri="{FF2B5EF4-FFF2-40B4-BE49-F238E27FC236}">
                <a16:creationId xmlns:a16="http://schemas.microsoft.com/office/drawing/2014/main" id="{D5EE1505-1BAD-4F47-BFE7-BEE0B58A74F4}"/>
              </a:ext>
            </a:extLst>
          </p:cNvPr>
          <p:cNvSpPr>
            <a:spLocks noGrp="1"/>
          </p:cNvSpPr>
          <p:nvPr>
            <p:ph idx="1"/>
          </p:nvPr>
        </p:nvSpPr>
        <p:spPr/>
        <p:txBody>
          <a:bodyPr/>
          <a:lstStyle/>
          <a:p>
            <a:r>
              <a:rPr lang="en-US" dirty="0"/>
              <a:t>Telecommuting is when an employee performs nearly all aspects of their job function from home, utilizing the internet, virtual meeting tools, email, and more. </a:t>
            </a:r>
          </a:p>
          <a:p>
            <a:r>
              <a:rPr lang="en-US" dirty="0"/>
              <a:t>Working from home eliminates the need to commute using a car, public transportation, or other method. </a:t>
            </a:r>
          </a:p>
        </p:txBody>
      </p:sp>
    </p:spTree>
    <p:extLst>
      <p:ext uri="{BB962C8B-B14F-4D97-AF65-F5344CB8AC3E}">
        <p14:creationId xmlns:p14="http://schemas.microsoft.com/office/powerpoint/2010/main" val="2817241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CA6CE-0430-45F3-A00F-243274C44EE4}"/>
              </a:ext>
            </a:extLst>
          </p:cNvPr>
          <p:cNvSpPr>
            <a:spLocks noGrp="1"/>
          </p:cNvSpPr>
          <p:nvPr>
            <p:ph type="title"/>
          </p:nvPr>
        </p:nvSpPr>
        <p:spPr/>
        <p:txBody>
          <a:bodyPr/>
          <a:lstStyle/>
          <a:p>
            <a:r>
              <a:rPr lang="en-US" dirty="0"/>
              <a:t>Telecommuting</a:t>
            </a:r>
          </a:p>
        </p:txBody>
      </p:sp>
      <p:sp>
        <p:nvSpPr>
          <p:cNvPr id="3" name="Content Placeholder 2">
            <a:extLst>
              <a:ext uri="{FF2B5EF4-FFF2-40B4-BE49-F238E27FC236}">
                <a16:creationId xmlns:a16="http://schemas.microsoft.com/office/drawing/2014/main" id="{D5EE1505-1BAD-4F47-BFE7-BEE0B58A74F4}"/>
              </a:ext>
            </a:extLst>
          </p:cNvPr>
          <p:cNvSpPr>
            <a:spLocks noGrp="1"/>
          </p:cNvSpPr>
          <p:nvPr>
            <p:ph idx="1"/>
          </p:nvPr>
        </p:nvSpPr>
        <p:spPr/>
        <p:txBody>
          <a:bodyPr/>
          <a:lstStyle/>
          <a:p>
            <a:r>
              <a:rPr lang="en-US" dirty="0"/>
              <a:t>The COVID-19 pandemic accelerated the potential of working from home for many employees across the Des Moines Metro area. </a:t>
            </a:r>
          </a:p>
          <a:p>
            <a:r>
              <a:rPr lang="en-US" dirty="0"/>
              <a:t>With fewer workers commuting, it alleviated the demand on the current transportation infrastructure system</a:t>
            </a:r>
          </a:p>
          <a:p>
            <a:r>
              <a:rPr lang="en-US" dirty="0"/>
              <a:t>Even just telecommuting a few days a week can lighten freeway congestion</a:t>
            </a:r>
          </a:p>
          <a:p>
            <a:r>
              <a:rPr lang="en-US" dirty="0"/>
              <a:t>Do you know your options?</a:t>
            </a:r>
          </a:p>
        </p:txBody>
      </p:sp>
    </p:spTree>
    <p:extLst>
      <p:ext uri="{BB962C8B-B14F-4D97-AF65-F5344CB8AC3E}">
        <p14:creationId xmlns:p14="http://schemas.microsoft.com/office/powerpoint/2010/main" val="15598217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F9A7-4DAE-4B31-B508-D62E2A97D1BF}"/>
              </a:ext>
            </a:extLst>
          </p:cNvPr>
          <p:cNvSpPr>
            <a:spLocks noGrp="1"/>
          </p:cNvSpPr>
          <p:nvPr>
            <p:ph type="title"/>
          </p:nvPr>
        </p:nvSpPr>
        <p:spPr/>
        <p:txBody>
          <a:bodyPr/>
          <a:lstStyle/>
          <a:p>
            <a:r>
              <a:rPr lang="en-US" dirty="0"/>
              <a:t>Flexible Work Hours</a:t>
            </a:r>
          </a:p>
        </p:txBody>
      </p:sp>
      <p:sp>
        <p:nvSpPr>
          <p:cNvPr id="3" name="Content Placeholder 2">
            <a:extLst>
              <a:ext uri="{FF2B5EF4-FFF2-40B4-BE49-F238E27FC236}">
                <a16:creationId xmlns:a16="http://schemas.microsoft.com/office/drawing/2014/main" id="{946807F8-CD3C-41CC-A090-CD3EB8BEA433}"/>
              </a:ext>
            </a:extLst>
          </p:cNvPr>
          <p:cNvSpPr>
            <a:spLocks noGrp="1"/>
          </p:cNvSpPr>
          <p:nvPr>
            <p:ph idx="1"/>
          </p:nvPr>
        </p:nvSpPr>
        <p:spPr/>
        <p:txBody>
          <a:bodyPr>
            <a:normAutofit/>
          </a:bodyPr>
          <a:lstStyle/>
          <a:p>
            <a:r>
              <a:rPr lang="en-US" dirty="0"/>
              <a:t>Adjusted work schedules outside of the traditional “9-5”.</a:t>
            </a:r>
          </a:p>
          <a:p>
            <a:pPr lvl="1"/>
            <a:r>
              <a:rPr lang="en-US" dirty="0"/>
              <a:t>Employees start earlier and leave earlier</a:t>
            </a:r>
          </a:p>
          <a:p>
            <a:pPr lvl="1"/>
            <a:r>
              <a:rPr lang="en-US" dirty="0"/>
              <a:t>Employees start later and leave later </a:t>
            </a:r>
          </a:p>
          <a:p>
            <a:r>
              <a:rPr lang="en-US" dirty="0"/>
              <a:t>If area employees are reporting to work on the same schedule, the demand on infrastructure can exceed limits.</a:t>
            </a:r>
          </a:p>
          <a:p>
            <a:r>
              <a:rPr lang="en-US" dirty="0"/>
              <a:t>Earlier and later times are significantly underused.</a:t>
            </a:r>
          </a:p>
          <a:p>
            <a:r>
              <a:rPr lang="en-US" dirty="0"/>
              <a:t>Do you know your options?</a:t>
            </a:r>
          </a:p>
        </p:txBody>
      </p:sp>
    </p:spTree>
    <p:extLst>
      <p:ext uri="{BB962C8B-B14F-4D97-AF65-F5344CB8AC3E}">
        <p14:creationId xmlns:p14="http://schemas.microsoft.com/office/powerpoint/2010/main" val="28207960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13EE11-B630-4EE7-98D5-66615E82C089}"/>
              </a:ext>
            </a:extLst>
          </p:cNvPr>
          <p:cNvPicPr>
            <a:picLocks noChangeAspect="1"/>
          </p:cNvPicPr>
          <p:nvPr/>
        </p:nvPicPr>
        <p:blipFill>
          <a:blip r:embed="rId2"/>
          <a:stretch>
            <a:fillRect/>
          </a:stretch>
        </p:blipFill>
        <p:spPr>
          <a:xfrm>
            <a:off x="1211365" y="0"/>
            <a:ext cx="9769269" cy="6318462"/>
          </a:xfrm>
          <a:prstGeom prst="rect">
            <a:avLst/>
          </a:prstGeom>
        </p:spPr>
      </p:pic>
    </p:spTree>
    <p:extLst>
      <p:ext uri="{BB962C8B-B14F-4D97-AF65-F5344CB8AC3E}">
        <p14:creationId xmlns:p14="http://schemas.microsoft.com/office/powerpoint/2010/main" val="11016118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DB2F0C-CC44-4B4C-B6CA-B1A44919A237}"/>
              </a:ext>
            </a:extLst>
          </p:cNvPr>
          <p:cNvSpPr txBox="1"/>
          <p:nvPr/>
        </p:nvSpPr>
        <p:spPr>
          <a:xfrm>
            <a:off x="1238250" y="657225"/>
            <a:ext cx="9963150" cy="3920047"/>
          </a:xfrm>
          <a:prstGeom prst="rect">
            <a:avLst/>
          </a:prstGeom>
          <a:noFill/>
        </p:spPr>
        <p:txBody>
          <a:bodyPr wrap="square" rtlCol="0">
            <a:spAutoFit/>
          </a:bodyPr>
          <a:lstStyle/>
          <a:p>
            <a:r>
              <a:rPr lang="en-US" sz="4400" b="1" dirty="0">
                <a:solidFill>
                  <a:schemeClr val="tx2"/>
                </a:solidFill>
                <a:latin typeface="+mj-lt"/>
                <a:ea typeface="+mj-ea"/>
                <a:cs typeface="+mj-cs"/>
              </a:rPr>
              <a:t>More information</a:t>
            </a:r>
          </a:p>
          <a:p>
            <a:endParaRPr lang="en-US" sz="4400" b="1" dirty="0">
              <a:solidFill>
                <a:schemeClr val="tx2"/>
              </a:solidFill>
              <a:latin typeface="+mj-lt"/>
              <a:ea typeface="+mj-ea"/>
              <a:cs typeface="+mj-cs"/>
            </a:endParaRPr>
          </a:p>
          <a:p>
            <a:endParaRPr lang="en-US" dirty="0"/>
          </a:p>
          <a:p>
            <a:r>
              <a:rPr lang="en-US" sz="2800" b="1" dirty="0"/>
              <a:t>Website: </a:t>
            </a:r>
            <a:r>
              <a:rPr lang="en-US" sz="2800" dirty="0">
                <a:hlinkClick r:id="rId3"/>
              </a:rPr>
              <a:t>https://iowadot.gov/desmoinesicm</a:t>
            </a:r>
            <a:br>
              <a:rPr lang="en-US" sz="2800" dirty="0"/>
            </a:br>
            <a:r>
              <a:rPr lang="en-US" sz="2800" b="1" dirty="0"/>
              <a:t>Twitter: </a:t>
            </a:r>
            <a:r>
              <a:rPr lang="en-US" sz="2800" u="sng" dirty="0">
                <a:hlinkClick r:id="rId4"/>
              </a:rPr>
              <a:t>@</a:t>
            </a:r>
            <a:r>
              <a:rPr lang="en-US" sz="2800" u="sng" dirty="0" err="1">
                <a:hlinkClick r:id="rId4"/>
              </a:rPr>
              <a:t>iowadot</a:t>
            </a:r>
            <a:br>
              <a:rPr lang="en-US" sz="2800" b="1" dirty="0"/>
            </a:br>
            <a:r>
              <a:rPr lang="en-US" sz="2800" b="1" dirty="0"/>
              <a:t>Facebook: </a:t>
            </a:r>
            <a:r>
              <a:rPr lang="en-US" sz="2800" u="sng" dirty="0">
                <a:hlinkClick r:id="rId5"/>
              </a:rPr>
              <a:t>/</a:t>
            </a:r>
            <a:r>
              <a:rPr lang="en-US" sz="2800" u="sng" dirty="0" err="1">
                <a:hlinkClick r:id="rId5"/>
              </a:rPr>
              <a:t>IowaDOT</a:t>
            </a:r>
            <a:endParaRPr lang="en-US" sz="2800" b="1" dirty="0"/>
          </a:p>
          <a:p>
            <a:pPr lvl="0">
              <a:lnSpc>
                <a:spcPct val="90000"/>
              </a:lnSpc>
              <a:spcBef>
                <a:spcPts val="1000"/>
              </a:spcBef>
              <a:defRPr/>
            </a:pPr>
            <a:r>
              <a:rPr lang="en-US" sz="2800" b="1" dirty="0"/>
              <a:t>Email: </a:t>
            </a:r>
            <a:r>
              <a:rPr lang="en-US" sz="2800" dirty="0">
                <a:solidFill>
                  <a:srgbClr val="3C3732"/>
                </a:solidFill>
              </a:rPr>
              <a:t>Iowa DOT Project Manager Neal Fobian </a:t>
            </a:r>
            <a:r>
              <a:rPr lang="en-US" sz="2800" dirty="0">
                <a:solidFill>
                  <a:srgbClr val="3C3732"/>
                </a:solidFill>
                <a:hlinkClick r:id="rId6"/>
              </a:rPr>
              <a:t>neal.fobian@iowadot.us</a:t>
            </a:r>
            <a:r>
              <a:rPr lang="en-US" sz="2800" dirty="0">
                <a:solidFill>
                  <a:srgbClr val="3C3732"/>
                </a:solidFill>
              </a:rPr>
              <a:t>		</a:t>
            </a:r>
            <a:endParaRPr lang="en-US" sz="2800" b="1" dirty="0"/>
          </a:p>
        </p:txBody>
      </p:sp>
    </p:spTree>
    <p:extLst>
      <p:ext uri="{BB962C8B-B14F-4D97-AF65-F5344CB8AC3E}">
        <p14:creationId xmlns:p14="http://schemas.microsoft.com/office/powerpoint/2010/main" val="304639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486F67A-BC51-471D-89E6-538C19A2101D}"/>
              </a:ext>
            </a:extLst>
          </p:cNvPr>
          <p:cNvPicPr>
            <a:picLocks noGrp="1" noChangeAspect="1"/>
          </p:cNvPicPr>
          <p:nvPr>
            <p:ph idx="1"/>
          </p:nvPr>
        </p:nvPicPr>
        <p:blipFill>
          <a:blip r:embed="rId3"/>
          <a:stretch>
            <a:fillRect/>
          </a:stretch>
        </p:blipFill>
        <p:spPr>
          <a:xfrm>
            <a:off x="-263735" y="-285274"/>
            <a:ext cx="12719470" cy="7154704"/>
          </a:xfrm>
          <a:prstGeom prst="rect">
            <a:avLst/>
          </a:prstGeom>
        </p:spPr>
      </p:pic>
    </p:spTree>
    <p:extLst>
      <p:ext uri="{BB962C8B-B14F-4D97-AF65-F5344CB8AC3E}">
        <p14:creationId xmlns:p14="http://schemas.microsoft.com/office/powerpoint/2010/main" val="2878249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04E05-9E2E-4309-846D-557A621D879A}"/>
              </a:ext>
            </a:extLst>
          </p:cNvPr>
          <p:cNvSpPr>
            <a:spLocks noGrp="1"/>
          </p:cNvSpPr>
          <p:nvPr>
            <p:ph type="title"/>
          </p:nvPr>
        </p:nvSpPr>
        <p:spPr>
          <a:xfrm>
            <a:off x="838200" y="365125"/>
            <a:ext cx="10515600" cy="1325563"/>
          </a:xfrm>
        </p:spPr>
        <p:txBody>
          <a:bodyPr anchor="ctr">
            <a:normAutofit/>
          </a:bodyPr>
          <a:lstStyle/>
          <a:p>
            <a:r>
              <a:rPr lang="en-US" dirty="0"/>
              <a:t>What is the ICM Project? </a:t>
            </a:r>
          </a:p>
        </p:txBody>
      </p:sp>
      <p:sp>
        <p:nvSpPr>
          <p:cNvPr id="3" name="Content Placeholder 2">
            <a:extLst>
              <a:ext uri="{FF2B5EF4-FFF2-40B4-BE49-F238E27FC236}">
                <a16:creationId xmlns:a16="http://schemas.microsoft.com/office/drawing/2014/main" id="{38CEF3A5-9272-4016-805D-1070A161C27E}"/>
              </a:ext>
            </a:extLst>
          </p:cNvPr>
          <p:cNvSpPr>
            <a:spLocks noGrp="1"/>
          </p:cNvSpPr>
          <p:nvPr>
            <p:ph idx="1"/>
          </p:nvPr>
        </p:nvSpPr>
        <p:spPr>
          <a:xfrm>
            <a:off x="838200" y="1825625"/>
            <a:ext cx="10515600" cy="4351338"/>
          </a:xfrm>
        </p:spPr>
        <p:txBody>
          <a:bodyPr>
            <a:normAutofit/>
          </a:bodyPr>
          <a:lstStyle/>
          <a:p>
            <a:r>
              <a:rPr lang="en-US" dirty="0"/>
              <a:t>The Iowa DOT is studying strategies to manage traffic and improvements to the transportation system to most cost-effectively and proactively improve traffic flow and safety in the Des Moines metropolitan area.</a:t>
            </a:r>
            <a:br>
              <a:rPr lang="en-US" dirty="0"/>
            </a:br>
            <a:endParaRPr lang="en-US" dirty="0"/>
          </a:p>
          <a:p>
            <a:r>
              <a:rPr lang="en-US" dirty="0"/>
              <a:t>We are looking at technology and other ways to manage the transportation system to best meet current and future transportation needs.</a:t>
            </a:r>
          </a:p>
          <a:p>
            <a:endParaRPr lang="en-US" dirty="0"/>
          </a:p>
        </p:txBody>
      </p:sp>
    </p:spTree>
    <p:extLst>
      <p:ext uri="{BB962C8B-B14F-4D97-AF65-F5344CB8AC3E}">
        <p14:creationId xmlns:p14="http://schemas.microsoft.com/office/powerpoint/2010/main" val="68377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EDAE-F786-4925-BBB1-821BD90F6823}"/>
              </a:ext>
            </a:extLst>
          </p:cNvPr>
          <p:cNvSpPr>
            <a:spLocks noGrp="1"/>
          </p:cNvSpPr>
          <p:nvPr>
            <p:ph type="title"/>
          </p:nvPr>
        </p:nvSpPr>
        <p:spPr/>
        <p:txBody>
          <a:bodyPr/>
          <a:lstStyle/>
          <a:p>
            <a:r>
              <a:rPr lang="en-US" dirty="0"/>
              <a:t>What is the ICM Project? </a:t>
            </a:r>
          </a:p>
        </p:txBody>
      </p:sp>
      <p:sp>
        <p:nvSpPr>
          <p:cNvPr id="3" name="Content Placeholder 2">
            <a:extLst>
              <a:ext uri="{FF2B5EF4-FFF2-40B4-BE49-F238E27FC236}">
                <a16:creationId xmlns:a16="http://schemas.microsoft.com/office/drawing/2014/main" id="{087F823D-A5D5-4F3D-8BD5-350582943B4D}"/>
              </a:ext>
            </a:extLst>
          </p:cNvPr>
          <p:cNvSpPr>
            <a:spLocks noGrp="1"/>
          </p:cNvSpPr>
          <p:nvPr>
            <p:ph idx="1"/>
          </p:nvPr>
        </p:nvSpPr>
        <p:spPr/>
        <p:txBody>
          <a:bodyPr/>
          <a:lstStyle/>
          <a:p>
            <a:r>
              <a:rPr lang="en-US" dirty="0"/>
              <a:t>Many agencies are working together to balance traffic across a variety of roads and transportation modes. </a:t>
            </a:r>
          </a:p>
          <a:p>
            <a:r>
              <a:rPr lang="en-US" dirty="0"/>
              <a:t>The overall goal is to make trips seamless and convenient for commuters across the metro area.</a:t>
            </a:r>
          </a:p>
        </p:txBody>
      </p:sp>
    </p:spTree>
    <p:extLst>
      <p:ext uri="{BB962C8B-B14F-4D97-AF65-F5344CB8AC3E}">
        <p14:creationId xmlns:p14="http://schemas.microsoft.com/office/powerpoint/2010/main" val="3361718713"/>
      </p:ext>
    </p:extLst>
  </p:cSld>
  <p:clrMapOvr>
    <a:masterClrMapping/>
  </p:clrMapOvr>
</p:sld>
</file>

<file path=ppt/theme/theme1.xml><?xml version="1.0" encoding="utf-8"?>
<a:theme xmlns:a="http://schemas.openxmlformats.org/drawingml/2006/main" name="Office Theme">
  <a:themeElements>
    <a:clrScheme name="Iowa DOT Updated">
      <a:dk1>
        <a:srgbClr val="3C3732"/>
      </a:dk1>
      <a:lt1>
        <a:srgbClr val="FFFFFF"/>
      </a:lt1>
      <a:dk2>
        <a:srgbClr val="4698CB"/>
      </a:dk2>
      <a:lt2>
        <a:srgbClr val="666666"/>
      </a:lt2>
      <a:accent1>
        <a:srgbClr val="719949"/>
      </a:accent1>
      <a:accent2>
        <a:srgbClr val="0097A9"/>
      </a:accent2>
      <a:accent3>
        <a:srgbClr val="5E366E"/>
      </a:accent3>
      <a:accent4>
        <a:srgbClr val="FFC72C"/>
      </a:accent4>
      <a:accent5>
        <a:srgbClr val="E87722"/>
      </a:accent5>
      <a:accent6>
        <a:srgbClr val="B1B3B3"/>
      </a:accent6>
      <a:hlink>
        <a:srgbClr val="4698CB"/>
      </a:hlink>
      <a:folHlink>
        <a:srgbClr val="719949"/>
      </a:folHlink>
    </a:clrScheme>
    <a:fontScheme name="IADOT_DSM_IC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C58640-3827-45C2-A424-BE4AE9E4AB15}" vid="{61200061-88E4-4FA1-A697-BBDF56D77B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5083</TotalTime>
  <Words>5117</Words>
  <Application>Microsoft Office PowerPoint</Application>
  <PresentationFormat>Widescreen</PresentationFormat>
  <Paragraphs>409</Paragraphs>
  <Slides>66</Slides>
  <Notes>59</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0</vt:i4>
      </vt:variant>
      <vt:variant>
        <vt:lpstr>Slide Titles</vt:lpstr>
      </vt:variant>
      <vt:variant>
        <vt:i4>66</vt:i4>
      </vt:variant>
    </vt:vector>
  </HeadingPairs>
  <TitlesOfParts>
    <vt:vector size="69" baseType="lpstr">
      <vt:lpstr>Arial</vt:lpstr>
      <vt:lpstr>Calibri</vt:lpstr>
      <vt:lpstr>Office Theme</vt:lpstr>
      <vt:lpstr>How to use this slide deck:</vt:lpstr>
      <vt:lpstr>Des Moines Metro Area Integrated Corridor Management</vt:lpstr>
      <vt:lpstr>Agenda</vt:lpstr>
      <vt:lpstr>Des Moines ICM  Project Overview</vt:lpstr>
      <vt:lpstr>What is Integrated Corridor Management (ICM)</vt:lpstr>
      <vt:lpstr>What is the ICM Project?</vt:lpstr>
      <vt:lpstr>PowerPoint Presentation</vt:lpstr>
      <vt:lpstr>What is the ICM Project? </vt:lpstr>
      <vt:lpstr>What is the ICM Project? </vt:lpstr>
      <vt:lpstr>What is the ICM Project? </vt:lpstr>
      <vt:lpstr>PowerPoint Presentation</vt:lpstr>
      <vt:lpstr>Why ICM for Des Moines Metropolitan Area?</vt:lpstr>
      <vt:lpstr>Why ICM cont. - Identified Issues</vt:lpstr>
      <vt:lpstr>What are ICM’s benefits?</vt:lpstr>
      <vt:lpstr>What We Heard from You</vt:lpstr>
      <vt:lpstr>What We Heard from You</vt:lpstr>
      <vt:lpstr>What We Heard from You</vt:lpstr>
      <vt:lpstr>Current ICM Strategies Implemented</vt:lpstr>
      <vt:lpstr>ICM Program Elements</vt:lpstr>
      <vt:lpstr>ICM Program Schedule</vt:lpstr>
      <vt:lpstr>What Initiatives are Coming Next?</vt:lpstr>
      <vt:lpstr>Corridor Improvements</vt:lpstr>
      <vt:lpstr>Corridor Improvements</vt:lpstr>
      <vt:lpstr>Ramp Metering</vt:lpstr>
      <vt:lpstr>What is Ramp Metering?</vt:lpstr>
      <vt:lpstr>Why Was Ramp Metering Selected?</vt:lpstr>
      <vt:lpstr>PowerPoint Presentation</vt:lpstr>
      <vt:lpstr>How Do Ramp Meters Work?</vt:lpstr>
      <vt:lpstr>When Will Ramp Metering Start?</vt:lpstr>
      <vt:lpstr>Ramp Meter Locations</vt:lpstr>
      <vt:lpstr>Benefits of Ramp Metering</vt:lpstr>
      <vt:lpstr>Dynamic Shoulder Use</vt:lpstr>
      <vt:lpstr>What is Dynamic Shoulder Use?</vt:lpstr>
      <vt:lpstr>Why Was Dynamic Shouldering Selected?</vt:lpstr>
      <vt:lpstr>What is Dynamic Shoulder Use? </vt:lpstr>
      <vt:lpstr>When Will Dynamic Shoulder Use Start?</vt:lpstr>
      <vt:lpstr>Dynamic Shoulder Locations</vt:lpstr>
      <vt:lpstr>Benefits of Dynamic Shoulder Use</vt:lpstr>
      <vt:lpstr>Public Transit</vt:lpstr>
      <vt:lpstr>Why is Public Transportation a Focus?</vt:lpstr>
      <vt:lpstr>Types of Possible Improvements</vt:lpstr>
      <vt:lpstr>What Will Make You Use Public Transportation?</vt:lpstr>
      <vt:lpstr>Current Public Transit Systems</vt:lpstr>
      <vt:lpstr>DART</vt:lpstr>
      <vt:lpstr>Benefits of DART</vt:lpstr>
      <vt:lpstr>Current Programs and Functions</vt:lpstr>
      <vt:lpstr>Current Programs and Functions (cont.)</vt:lpstr>
      <vt:lpstr>Current Programs and Functions (cont.)</vt:lpstr>
      <vt:lpstr>DART Riders</vt:lpstr>
      <vt:lpstr>DART Riders</vt:lpstr>
      <vt:lpstr>HIRTA</vt:lpstr>
      <vt:lpstr>Benefits of HIRTA</vt:lpstr>
      <vt:lpstr>Bike and Pedestrian Transportation</vt:lpstr>
      <vt:lpstr>Bike and Pedestrian Trails</vt:lpstr>
      <vt:lpstr>Des Moines BCycle</vt:lpstr>
      <vt:lpstr>Benefits of BCycle Bike Share</vt:lpstr>
      <vt:lpstr>Current Programs and Functions</vt:lpstr>
      <vt:lpstr>BCycle Users</vt:lpstr>
      <vt:lpstr>Travel Demand Management</vt:lpstr>
      <vt:lpstr>What is Travel Demand Management?</vt:lpstr>
      <vt:lpstr>Travel Demand Management Elements</vt:lpstr>
      <vt:lpstr>Telecommuting</vt:lpstr>
      <vt:lpstr>Telecommuting</vt:lpstr>
      <vt:lpstr>Flexible Work Hours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Moines Metro Area Integrated Corridor Management</dc:title>
  <dc:creator>Hatfield Edstrom, Katie</dc:creator>
  <cp:lastModifiedBy>Hatfield Edstrom, Katie</cp:lastModifiedBy>
  <cp:revision>86</cp:revision>
  <dcterms:created xsi:type="dcterms:W3CDTF">2021-03-01T18:56:56Z</dcterms:created>
  <dcterms:modified xsi:type="dcterms:W3CDTF">2021-06-16T13:44:19Z</dcterms:modified>
</cp:coreProperties>
</file>